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26" r:id="rId3"/>
    <p:sldId id="364" r:id="rId4"/>
    <p:sldId id="373" r:id="rId5"/>
    <p:sldId id="374" r:id="rId6"/>
    <p:sldId id="340" r:id="rId7"/>
    <p:sldId id="371" r:id="rId8"/>
    <p:sldId id="372" r:id="rId9"/>
    <p:sldId id="343" r:id="rId10"/>
    <p:sldId id="369" r:id="rId11"/>
    <p:sldId id="366" r:id="rId12"/>
    <p:sldId id="342" r:id="rId13"/>
    <p:sldId id="348" r:id="rId14"/>
    <p:sldId id="347" r:id="rId15"/>
    <p:sldId id="367" r:id="rId16"/>
    <p:sldId id="349" r:id="rId17"/>
    <p:sldId id="353" r:id="rId18"/>
    <p:sldId id="345" r:id="rId19"/>
    <p:sldId id="350" r:id="rId20"/>
    <p:sldId id="352" r:id="rId21"/>
    <p:sldId id="354" r:id="rId22"/>
    <p:sldId id="362" r:id="rId23"/>
    <p:sldId id="355" r:id="rId24"/>
    <p:sldId id="375" r:id="rId25"/>
  </p:sldIdLst>
  <p:sldSz cx="9144000" cy="6858000" type="screen4x3"/>
  <p:notesSz cx="6808788" cy="9940925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19">
          <p15:clr>
            <a:srgbClr val="A4A3A4"/>
          </p15:clr>
        </p15:guide>
        <p15:guide id="3" orient="horz" pos="2900">
          <p15:clr>
            <a:srgbClr val="A4A3A4"/>
          </p15:clr>
        </p15:guide>
        <p15:guide id="4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99FF"/>
    <a:srgbClr val="339933"/>
    <a:srgbClr val="FF33CC"/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6" autoAdjust="0"/>
    <p:restoredTop sz="91383" autoAdjust="0"/>
  </p:normalViewPr>
  <p:slideViewPr>
    <p:cSldViewPr snapToGrid="0" showGuides="1">
      <p:cViewPr varScale="1">
        <p:scale>
          <a:sx n="89" d="100"/>
          <a:sy n="89" d="100"/>
        </p:scale>
        <p:origin x="1608" y="66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-1752" y="-72"/>
      </p:cViewPr>
      <p:guideLst>
        <p:guide orient="horz" pos="2896"/>
        <p:guide pos="2119"/>
        <p:guide orient="horz" pos="2900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21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7" rIns="92714" bIns="4635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4" y="1"/>
            <a:ext cx="295121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7" rIns="92714" bIns="463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281"/>
            <a:ext cx="295121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7" rIns="92714" bIns="4635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4" y="9442281"/>
            <a:ext cx="2951217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7" rIns="92714" bIns="463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99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810379" cy="9942524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714" tIns="46357" rIns="92714" bIns="46357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810379" cy="9942524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714" tIns="46357" rIns="92714" bIns="46357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1"/>
            <a:ext cx="6810379" cy="9940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714" tIns="46357" rIns="92714" bIns="46357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8037" cy="4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254" tIns="47452" rIns="91254" bIns="47452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33984" algn="l"/>
                <a:tab pos="1467968" algn="l"/>
                <a:tab pos="2201951" algn="l"/>
                <a:tab pos="2935934" algn="l"/>
              </a:tabLst>
              <a:defRPr sz="11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57572" y="0"/>
            <a:ext cx="2948037" cy="4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254" tIns="47452" rIns="91254" bIns="47452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33984" algn="l"/>
                <a:tab pos="1467968" algn="l"/>
                <a:tab pos="2201951" algn="l"/>
                <a:tab pos="2935934" algn="l"/>
              </a:tabLst>
              <a:defRPr sz="11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7713"/>
            <a:ext cx="49641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7945" y="4722739"/>
            <a:ext cx="4989719" cy="4468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254" tIns="47452" rIns="91254" bIns="47452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443881"/>
            <a:ext cx="2948037" cy="493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254" tIns="47452" rIns="91254" bIns="47452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33984" algn="l"/>
                <a:tab pos="1467968" algn="l"/>
                <a:tab pos="2201951" algn="l"/>
                <a:tab pos="2935934" algn="l"/>
              </a:tabLst>
              <a:defRPr sz="11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7572" y="9443881"/>
            <a:ext cx="2948037" cy="493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254" tIns="47452" rIns="91254" bIns="47452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33984" algn="l"/>
                <a:tab pos="1467968" algn="l"/>
                <a:tab pos="2201951" algn="l"/>
                <a:tab pos="2935934" algn="l"/>
              </a:tabLst>
              <a:defRPr sz="11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0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Was ist zu sehen?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Stufen kurz erklären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Durchschnittsdaten 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unterschiedliche Jahrgänge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Geschlechterverhältnis zunächst 30 zu 70%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Beliebt konstant bis auf Ebene Post-Doktorat (Absinken im Doktorat auf Betrachtung unterschiedlicher Jahrgänge zurückzuführen)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Hohe Schwundraten im Übergang vom Post-Doktorat zur Oberassistenz und dann nochmals im Übergang zum Senior Scientist  innerhalb dieser Stufen bleibt Geschlechterverhältnis rel. konstant  auch bei Betrachtung unterschiedlicher Jahrgänge</a:t>
            </a: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71975-C0F4-4920-9670-9EFC7157061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68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22" name="Picture 12" descr="eth_o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BAS_090811_logo_equal_bylin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58977" y="144064"/>
            <a:ext cx="1455985" cy="4083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205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078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96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589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866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712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39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54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838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526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22" name="Picture 12" descr="eth_o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4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Grafik 15" descr="BAS_090811_logo_equal_bylin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58977" y="144064"/>
            <a:ext cx="1455985" cy="4083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08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de-DE" smtClean="0"/>
              <a:t>September 22, 2018</a:t>
            </a:r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de-DE" dirty="0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17" name="Picture 12" descr="eth_o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9413" y="152401"/>
            <a:ext cx="1649412" cy="41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BAS_090811_logo_equal_byli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58977" y="144064"/>
            <a:ext cx="1455985" cy="408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September 22,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Stelle für Chancengleichheit von Mann und Frau der ETH Zürich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C16A-3DC2-4F59-9CA1-601ED891A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09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eb.mit.edu/fnl/women/women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.edu/assets/documents/facultyandresearch/Innovative_Potential_NOV_2007.pdf" TargetMode="External"/><Relationship Id="rId2" Type="http://schemas.openxmlformats.org/officeDocument/2006/relationships/hyperlink" Target="http://ec.europa.eu/research/science-society/pdf/wist_report_final_en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s.admin.ch/bfs/de/home/statistiken/bildung-wissenschaft/bildungsabschluesse/tertiaerstufe-hochschulen.html%20Abgerufen%20am%2024.07.2018" TargetMode="External"/><Relationship Id="rId2" Type="http://schemas.openxmlformats.org/officeDocument/2006/relationships/hyperlink" Target="https://www.bfs.admin.ch/bfs/de/home/statistiken/bildung-wissenschaft/personen-ausbildung/tertiaerstufe-hochschulen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fs.admin.ch/bfs/de/home/statistiken/bildung-wissenschaft/personal-bildungsinstitutionen/tertiaerstufe-hochschule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Gender Equality in Science– </a:t>
            </a:r>
            <a:br>
              <a:rPr lang="en-US" sz="3600" dirty="0" smtClean="0"/>
            </a:br>
            <a:r>
              <a:rPr lang="en-US" sz="2700" dirty="0" err="1" smtClean="0"/>
              <a:t>Zur</a:t>
            </a:r>
            <a:r>
              <a:rPr lang="en-US" sz="2700" dirty="0" smtClean="0"/>
              <a:t> </a:t>
            </a:r>
            <a:r>
              <a:rPr lang="en-US" sz="2700" dirty="0" err="1" smtClean="0"/>
              <a:t>Bedeutung</a:t>
            </a:r>
            <a:r>
              <a:rPr lang="en-US" sz="2700" dirty="0" smtClean="0"/>
              <a:t> von Gender </a:t>
            </a:r>
            <a:r>
              <a:rPr lang="en-US" sz="2700" dirty="0" err="1" smtClean="0"/>
              <a:t>Stereotypen</a:t>
            </a:r>
            <a:endParaRPr lang="de-CH" sz="2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CH" sz="2000" dirty="0" smtClean="0"/>
          </a:p>
          <a:p>
            <a:r>
              <a:rPr lang="de-CH" sz="2000" dirty="0" smtClean="0"/>
              <a:t>Professor Renate Schubert, Gender Delegierte des </a:t>
            </a:r>
            <a:r>
              <a:rPr lang="de-CH" sz="2000" dirty="0" err="1" smtClean="0"/>
              <a:t>ETH’s</a:t>
            </a:r>
            <a:r>
              <a:rPr lang="de-CH" sz="2000" dirty="0" smtClean="0"/>
              <a:t> Präsidenten</a:t>
            </a:r>
            <a:endParaRPr lang="de-CH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Beobachtungen….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 manchen Bereichen herrscht die Überzeugung, man müsse ein </a:t>
            </a:r>
            <a:r>
              <a:rPr lang="de-CH" b="1" dirty="0" smtClean="0"/>
              <a:t>Genie</a:t>
            </a:r>
            <a:r>
              <a:rPr lang="de-CH" dirty="0" smtClean="0"/>
              <a:t> sein, um erfolgreich zu sein </a:t>
            </a:r>
            <a:r>
              <a:rPr lang="de-CH" dirty="0" smtClean="0">
                <a:sym typeface="Wingdings" panose="05000000000000000000" pitchFamily="2" charset="2"/>
              </a:rPr>
              <a:t> dort finden sich besonders wenig Professorinnen</a:t>
            </a:r>
            <a:r>
              <a:rPr lang="de-CH" dirty="0" smtClean="0"/>
              <a:t> (Architektur, Physik, Mathematik, … sogar Philosophie …)</a:t>
            </a:r>
            <a:endParaRPr lang="de-CH" sz="1600" baseline="30000" dirty="0" smtClean="0"/>
          </a:p>
          <a:p>
            <a:endParaRPr lang="de-CH" dirty="0"/>
          </a:p>
          <a:p>
            <a:r>
              <a:rPr lang="de-CH" dirty="0" smtClean="0"/>
              <a:t>Weniger Frauen werden für anspruchsvolle Jobs ausgewählt, wenn ihr </a:t>
            </a:r>
            <a:r>
              <a:rPr lang="de-CH" b="1" dirty="0" smtClean="0"/>
              <a:t>Geschlecht</a:t>
            </a:r>
            <a:r>
              <a:rPr lang="de-CH" dirty="0" smtClean="0"/>
              <a:t> aus dem Dossier </a:t>
            </a:r>
            <a:r>
              <a:rPr lang="de-CH" b="1" dirty="0" smtClean="0"/>
              <a:t>ersichtlich</a:t>
            </a:r>
            <a:r>
              <a:rPr lang="de-CH" dirty="0" smtClean="0"/>
              <a:t> ist (Beispiel: Vorspielen; Lab Position)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49" y="5653606"/>
            <a:ext cx="870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 Leslie et al. (2015): </a:t>
            </a:r>
            <a:r>
              <a:rPr lang="en-US" sz="900" dirty="0" smtClean="0">
                <a:latin typeface="ETH Light" panose="02000403040000020004" pitchFamily="2" charset="0"/>
              </a:rPr>
              <a:t>Expectations of brilliance underlie gender distributions across academic disciplines</a:t>
            </a:r>
            <a:r>
              <a:rPr lang="de-CH" sz="900" dirty="0">
                <a:latin typeface="ETH Light" panose="02000403040000020004" pitchFamily="2" charset="0"/>
              </a:rPr>
              <a:t> . Science.  Vol. 347 ( 6219</a:t>
            </a:r>
            <a:r>
              <a:rPr lang="de-CH" sz="900" dirty="0" smtClean="0">
                <a:latin typeface="ETH Light" panose="02000403040000020004" pitchFamily="2" charset="0"/>
              </a:rPr>
              <a:t>). / </a:t>
            </a:r>
            <a:r>
              <a:rPr lang="de-CH" sz="900" dirty="0" err="1" smtClean="0">
                <a:latin typeface="ETH Light" panose="02000403040000020004" pitchFamily="2" charset="0"/>
              </a:rPr>
              <a:t>Bornmann</a:t>
            </a:r>
            <a:r>
              <a:rPr lang="de-CH" sz="900" dirty="0" smtClean="0">
                <a:latin typeface="ETH Light" panose="02000403040000020004" pitchFamily="2" charset="0"/>
              </a:rPr>
              <a:t>, L., Mutz, R. &amp; Daniel, H.P. (2007). Gender </a:t>
            </a:r>
            <a:r>
              <a:rPr lang="de-CH" sz="900" dirty="0" err="1" smtClean="0">
                <a:latin typeface="ETH Light" panose="02000403040000020004" pitchFamily="2" charset="0"/>
              </a:rPr>
              <a:t>differences</a:t>
            </a:r>
            <a:r>
              <a:rPr lang="de-CH" sz="900" dirty="0" smtClean="0">
                <a:latin typeface="ETH Light" panose="02000403040000020004" pitchFamily="2" charset="0"/>
              </a:rPr>
              <a:t> in </a:t>
            </a:r>
            <a:r>
              <a:rPr lang="de-CH" sz="900" dirty="0" err="1" smtClean="0">
                <a:latin typeface="ETH Light" panose="02000403040000020004" pitchFamily="2" charset="0"/>
              </a:rPr>
              <a:t>grant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peer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review</a:t>
            </a:r>
            <a:r>
              <a:rPr lang="de-CH" sz="900" dirty="0" smtClean="0">
                <a:latin typeface="ETH Light" panose="02000403040000020004" pitchFamily="2" charset="0"/>
              </a:rPr>
              <a:t>: A meta-analysis. Journal </a:t>
            </a:r>
            <a:r>
              <a:rPr lang="de-CH" sz="900" dirty="0" err="1" smtClean="0">
                <a:latin typeface="ETH Light" panose="02000403040000020004" pitchFamily="2" charset="0"/>
              </a:rPr>
              <a:t>of</a:t>
            </a:r>
            <a:r>
              <a:rPr lang="de-CH" sz="900" dirty="0" smtClean="0">
                <a:latin typeface="ETH Light" panose="02000403040000020004" pitchFamily="2" charset="0"/>
              </a:rPr>
              <a:t>  </a:t>
            </a:r>
            <a:r>
              <a:rPr lang="de-CH" sz="900" dirty="0" err="1" smtClean="0">
                <a:latin typeface="ETH Light" panose="02000403040000020004" pitchFamily="2" charset="0"/>
              </a:rPr>
              <a:t>Informetrics</a:t>
            </a:r>
            <a:r>
              <a:rPr lang="de-CH" sz="900" dirty="0" smtClean="0">
                <a:latin typeface="ETH Light" panose="02000403040000020004" pitchFamily="2" charset="0"/>
              </a:rPr>
              <a:t> – </a:t>
            </a:r>
            <a:r>
              <a:rPr lang="de-CH" sz="900" dirty="0" err="1" smtClean="0">
                <a:latin typeface="ETH Light" panose="02000403040000020004" pitchFamily="2" charset="0"/>
              </a:rPr>
              <a:t>Accepted</a:t>
            </a:r>
            <a:r>
              <a:rPr lang="de-CH" sz="900" dirty="0" smtClean="0">
                <a:latin typeface="ETH Light" panose="02000403040000020004" pitchFamily="2" charset="0"/>
              </a:rPr>
              <a:t>  </a:t>
            </a:r>
            <a:r>
              <a:rPr lang="de-CH" sz="900" dirty="0" err="1" smtClean="0">
                <a:latin typeface="ETH Light" panose="02000403040000020004" pitchFamily="2" charset="0"/>
              </a:rPr>
              <a:t>for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Publication</a:t>
            </a:r>
            <a:r>
              <a:rPr lang="de-CH" sz="900" dirty="0" smtClean="0">
                <a:latin typeface="ETH Light" panose="02000403040000020004" pitchFamily="2" charset="0"/>
              </a:rPr>
              <a:t>. / </a:t>
            </a:r>
            <a:r>
              <a:rPr lang="de-CH" sz="900" dirty="0" err="1" smtClean="0">
                <a:latin typeface="ETH Light" panose="02000403040000020004" pitchFamily="2" charset="0"/>
              </a:rPr>
              <a:t>Ledin</a:t>
            </a:r>
            <a:r>
              <a:rPr lang="de-CH" sz="900" dirty="0">
                <a:latin typeface="ETH Light" panose="02000403040000020004" pitchFamily="2" charset="0"/>
              </a:rPr>
              <a:t>, A., </a:t>
            </a:r>
            <a:r>
              <a:rPr lang="de-CH" sz="900" dirty="0" err="1">
                <a:latin typeface="ETH Light" panose="02000403040000020004" pitchFamily="2" charset="0"/>
              </a:rPr>
              <a:t>Bornmann</a:t>
            </a:r>
            <a:r>
              <a:rPr lang="de-CH" sz="900" dirty="0">
                <a:latin typeface="ETH Light" panose="02000403040000020004" pitchFamily="2" charset="0"/>
              </a:rPr>
              <a:t>, L., </a:t>
            </a:r>
            <a:r>
              <a:rPr lang="de-CH" sz="900" dirty="0" err="1">
                <a:latin typeface="ETH Light" panose="02000403040000020004" pitchFamily="2" charset="0"/>
              </a:rPr>
              <a:t>Gannon</a:t>
            </a:r>
            <a:r>
              <a:rPr lang="de-CH" sz="900" dirty="0">
                <a:latin typeface="ETH Light" panose="02000403040000020004" pitchFamily="2" charset="0"/>
              </a:rPr>
              <a:t>, F. &amp; </a:t>
            </a:r>
            <a:r>
              <a:rPr lang="de-CH" sz="900" dirty="0" err="1">
                <a:latin typeface="ETH Light" panose="02000403040000020004" pitchFamily="2" charset="0"/>
              </a:rPr>
              <a:t>Wallon</a:t>
            </a:r>
            <a:r>
              <a:rPr lang="de-CH" sz="900" dirty="0">
                <a:latin typeface="ETH Light" panose="02000403040000020004" pitchFamily="2" charset="0"/>
              </a:rPr>
              <a:t>, G. (2007). A persistent </a:t>
            </a:r>
            <a:r>
              <a:rPr lang="de-CH" sz="900" dirty="0" err="1">
                <a:latin typeface="ETH Light" panose="02000403040000020004" pitchFamily="2" charset="0"/>
              </a:rPr>
              <a:t>problem</a:t>
            </a:r>
            <a:r>
              <a:rPr lang="de-CH" sz="900" dirty="0">
                <a:latin typeface="ETH Light" panose="02000403040000020004" pitchFamily="2" charset="0"/>
              </a:rPr>
              <a:t>: traditional </a:t>
            </a:r>
            <a:r>
              <a:rPr lang="de-CH" sz="900" dirty="0" err="1">
                <a:latin typeface="ETH Light" panose="02000403040000020004" pitchFamily="2" charset="0"/>
              </a:rPr>
              <a:t>gender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roles</a:t>
            </a:r>
            <a:r>
              <a:rPr lang="de-CH" sz="900" dirty="0">
                <a:latin typeface="ETH Light" panose="02000403040000020004" pitchFamily="2" charset="0"/>
              </a:rPr>
              <a:t> hold back </a:t>
            </a:r>
            <a:r>
              <a:rPr lang="de-CH" sz="900" dirty="0" err="1">
                <a:latin typeface="ETH Light" panose="02000403040000020004" pitchFamily="2" charset="0"/>
              </a:rPr>
              <a:t>female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scientists</a:t>
            </a:r>
            <a:r>
              <a:rPr lang="de-CH" sz="900" dirty="0">
                <a:latin typeface="ETH Light" panose="02000403040000020004" pitchFamily="2" charset="0"/>
              </a:rPr>
              <a:t>. European </a:t>
            </a:r>
            <a:r>
              <a:rPr lang="de-CH" sz="900" dirty="0" err="1">
                <a:latin typeface="ETH Light" panose="02000403040000020004" pitchFamily="2" charset="0"/>
              </a:rPr>
              <a:t>Molecular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Biology</a:t>
            </a:r>
            <a:r>
              <a:rPr lang="de-CH" sz="900" dirty="0" smtClean="0">
                <a:latin typeface="ETH Light" panose="02000403040000020004" pitchFamily="2" charset="0"/>
              </a:rPr>
              <a:t>  </a:t>
            </a:r>
            <a:r>
              <a:rPr lang="de-CH" sz="900" dirty="0" err="1">
                <a:latin typeface="ETH Light" panose="02000403040000020004" pitchFamily="2" charset="0"/>
              </a:rPr>
              <a:t>Organization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reports</a:t>
            </a:r>
            <a:r>
              <a:rPr lang="de-CH" sz="900" dirty="0">
                <a:latin typeface="ETH Light" panose="02000403040000020004" pitchFamily="2" charset="0"/>
              </a:rPr>
              <a:t>, 8(11), 982-987</a:t>
            </a:r>
            <a:r>
              <a:rPr lang="de-CH" sz="900" dirty="0" smtClean="0">
                <a:latin typeface="ETH Light" panose="02000403040000020004" pitchFamily="2" charset="0"/>
              </a:rPr>
              <a:t>. / </a:t>
            </a:r>
            <a:r>
              <a:rPr lang="de-CH" sz="900" dirty="0" err="1">
                <a:latin typeface="ETH Light" panose="02000403040000020004" pitchFamily="2" charset="0"/>
              </a:rPr>
              <a:t>Trix</a:t>
            </a:r>
            <a:r>
              <a:rPr lang="de-CH" sz="900" dirty="0">
                <a:latin typeface="ETH Light" panose="02000403040000020004" pitchFamily="2" charset="0"/>
              </a:rPr>
              <a:t>, F. &amp; </a:t>
            </a:r>
            <a:r>
              <a:rPr lang="de-CH" sz="900" dirty="0" err="1">
                <a:latin typeface="ETH Light" panose="02000403040000020004" pitchFamily="2" charset="0"/>
              </a:rPr>
              <a:t>Psenka</a:t>
            </a:r>
            <a:r>
              <a:rPr lang="de-CH" sz="900" dirty="0">
                <a:latin typeface="ETH Light" panose="02000403040000020004" pitchFamily="2" charset="0"/>
              </a:rPr>
              <a:t>, C. (2003). </a:t>
            </a:r>
            <a:r>
              <a:rPr lang="de-CH" sz="900" dirty="0" err="1">
                <a:latin typeface="ETH Light" panose="02000403040000020004" pitchFamily="2" charset="0"/>
              </a:rPr>
              <a:t>Exploring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the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color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of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glass</a:t>
            </a:r>
            <a:r>
              <a:rPr lang="de-CH" sz="900" dirty="0">
                <a:latin typeface="ETH Light" panose="02000403040000020004" pitchFamily="2" charset="0"/>
              </a:rPr>
              <a:t>: </a:t>
            </a:r>
            <a:r>
              <a:rPr lang="de-CH" sz="900" dirty="0" err="1">
                <a:latin typeface="ETH Light" panose="02000403040000020004" pitchFamily="2" charset="0"/>
              </a:rPr>
              <a:t>letters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of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recommendation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for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female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and</a:t>
            </a:r>
            <a:r>
              <a:rPr lang="de-CH" sz="900" dirty="0">
                <a:latin typeface="ETH Light" panose="02000403040000020004" pitchFamily="2" charset="0"/>
              </a:rPr>
              <a:t> male </a:t>
            </a:r>
            <a:r>
              <a:rPr lang="de-CH" sz="900" dirty="0" err="1">
                <a:latin typeface="ETH Light" panose="02000403040000020004" pitchFamily="2" charset="0"/>
              </a:rPr>
              <a:t>medical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faculty</a:t>
            </a:r>
            <a:r>
              <a:rPr lang="de-CH" sz="900" dirty="0" smtClean="0">
                <a:latin typeface="ETH Light" panose="02000403040000020004" pitchFamily="2" charset="0"/>
              </a:rPr>
              <a:t>. </a:t>
            </a:r>
            <a:r>
              <a:rPr lang="de-CH" sz="900" dirty="0" err="1" smtClean="0">
                <a:latin typeface="ETH Light" panose="02000403040000020004" pitchFamily="2" charset="0"/>
              </a:rPr>
              <a:t>Discourse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and</a:t>
            </a:r>
            <a:r>
              <a:rPr lang="de-CH" sz="900" dirty="0">
                <a:latin typeface="ETH Light" panose="02000403040000020004" pitchFamily="2" charset="0"/>
              </a:rPr>
              <a:t> Society, 14 (2), 191-220</a:t>
            </a:r>
            <a:r>
              <a:rPr lang="de-CH" sz="900" dirty="0" smtClean="0">
                <a:latin typeface="ETH Light" panose="02000403040000020004" pitchFamily="2" charset="0"/>
              </a:rPr>
              <a:t>. / </a:t>
            </a:r>
            <a:r>
              <a:rPr lang="de-CH" sz="900" dirty="0">
                <a:latin typeface="ETH Light" panose="02000403040000020004" pitchFamily="2" charset="0"/>
              </a:rPr>
              <a:t>Färber, C. &amp; Spangenberg, U. (2008). Wie werden Professuren besetzt? Chancengleichheit in Berufungsverfahren. Frankfurt/Main: </a:t>
            </a:r>
            <a:r>
              <a:rPr lang="de-CH" sz="900" dirty="0" smtClean="0">
                <a:latin typeface="ETH Light" panose="02000403040000020004" pitchFamily="2" charset="0"/>
              </a:rPr>
              <a:t>Campus-Verlag. / </a:t>
            </a:r>
            <a:r>
              <a:rPr lang="de-CH" sz="900" dirty="0">
                <a:latin typeface="ETH Light" panose="02000403040000020004" pitchFamily="2" charset="0"/>
              </a:rPr>
              <a:t>Hopkins, N. (2006). </a:t>
            </a:r>
            <a:r>
              <a:rPr lang="de-CH" sz="900" dirty="0" err="1">
                <a:latin typeface="ETH Light" panose="02000403040000020004" pitchFamily="2" charset="0"/>
              </a:rPr>
              <a:t>Diversification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of</a:t>
            </a:r>
            <a:r>
              <a:rPr lang="de-CH" sz="900" dirty="0">
                <a:latin typeface="ETH Light" panose="02000403040000020004" pitchFamily="2" charset="0"/>
              </a:rPr>
              <a:t> a </a:t>
            </a:r>
            <a:r>
              <a:rPr lang="de-CH" sz="900" dirty="0" err="1">
                <a:latin typeface="ETH Light" panose="02000403040000020004" pitchFamily="2" charset="0"/>
              </a:rPr>
              <a:t>university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faculty</a:t>
            </a:r>
            <a:r>
              <a:rPr lang="de-CH" sz="900" dirty="0">
                <a:latin typeface="ETH Light" panose="02000403040000020004" pitchFamily="2" charset="0"/>
              </a:rPr>
              <a:t>: </a:t>
            </a:r>
            <a:r>
              <a:rPr lang="de-CH" sz="900" dirty="0" err="1">
                <a:latin typeface="ETH Light" panose="02000403040000020004" pitchFamily="2" charset="0"/>
              </a:rPr>
              <a:t>Observations</a:t>
            </a:r>
            <a:r>
              <a:rPr lang="de-CH" sz="900" dirty="0">
                <a:latin typeface="ETH Light" panose="02000403040000020004" pitchFamily="2" charset="0"/>
              </a:rPr>
              <a:t> on </a:t>
            </a:r>
            <a:r>
              <a:rPr lang="de-CH" sz="900" dirty="0" err="1">
                <a:latin typeface="ETH Light" panose="02000403040000020004" pitchFamily="2" charset="0"/>
              </a:rPr>
              <a:t>hiring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smtClean="0">
                <a:latin typeface="ETH Light" panose="02000403040000020004" pitchFamily="2" charset="0"/>
              </a:rPr>
              <a:t>women </a:t>
            </a:r>
            <a:r>
              <a:rPr lang="de-CH" sz="900" dirty="0" err="1" smtClean="0">
                <a:latin typeface="ETH Light" panose="02000403040000020004" pitchFamily="2" charset="0"/>
              </a:rPr>
              <a:t>faculty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>
                <a:latin typeface="ETH Light" panose="02000403040000020004" pitchFamily="2" charset="0"/>
              </a:rPr>
              <a:t>in </a:t>
            </a:r>
            <a:r>
              <a:rPr lang="de-CH" sz="900" dirty="0" err="1">
                <a:latin typeface="ETH Light" panose="02000403040000020004" pitchFamily="2" charset="0"/>
              </a:rPr>
              <a:t>the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schools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of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science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and</a:t>
            </a:r>
            <a:r>
              <a:rPr lang="de-CH" sz="900" dirty="0">
                <a:latin typeface="ETH Light" panose="02000403040000020004" pitchFamily="2" charset="0"/>
              </a:rPr>
              <a:t> </a:t>
            </a:r>
            <a:r>
              <a:rPr lang="de-CH" sz="900" dirty="0" err="1">
                <a:latin typeface="ETH Light" panose="02000403040000020004" pitchFamily="2" charset="0"/>
              </a:rPr>
              <a:t>engineering</a:t>
            </a:r>
            <a:r>
              <a:rPr lang="de-CH" sz="900" dirty="0">
                <a:latin typeface="ETH Light" panose="02000403040000020004" pitchFamily="2" charset="0"/>
              </a:rPr>
              <a:t> at MIT. MIT </a:t>
            </a:r>
            <a:r>
              <a:rPr lang="de-CH" sz="900" dirty="0" err="1">
                <a:latin typeface="ETH Light" panose="02000403040000020004" pitchFamily="2" charset="0"/>
              </a:rPr>
              <a:t>Faculty</a:t>
            </a:r>
            <a:r>
              <a:rPr lang="de-CH" sz="900" dirty="0">
                <a:latin typeface="ETH Light" panose="02000403040000020004" pitchFamily="2" charset="0"/>
              </a:rPr>
              <a:t> Newsletter, 18(4), 16-23.  </a:t>
            </a:r>
          </a:p>
        </p:txBody>
      </p:sp>
    </p:spTree>
    <p:extLst>
      <p:ext uri="{BB962C8B-B14F-4D97-AF65-F5344CB8AC3E}">
        <p14:creationId xmlns:p14="http://schemas.microsoft.com/office/powerpoint/2010/main" val="3183941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Stereotype - Definition: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Stereotyp</a:t>
            </a:r>
            <a:r>
              <a:rPr lang="de-CH" dirty="0" smtClean="0"/>
              <a:t>:  Beurteilung einer Person, die darauf beruht, dass die Person zu einer bestimmten Gruppe gehört und durch die </a:t>
            </a:r>
            <a:r>
              <a:rPr lang="de-CH" b="1" dirty="0" smtClean="0"/>
              <a:t>Durchschnitts-Eigenschaften der Gruppe </a:t>
            </a:r>
            <a:r>
              <a:rPr lang="de-CH" dirty="0" smtClean="0"/>
              <a:t>charakterisiert wird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 Geht </a:t>
            </a:r>
            <a:r>
              <a:rPr lang="de-CH" b="1" dirty="0" smtClean="0">
                <a:sym typeface="Wingdings" panose="05000000000000000000" pitchFamily="2" charset="2"/>
              </a:rPr>
              <a:t>schnell</a:t>
            </a:r>
            <a:r>
              <a:rPr lang="de-CH" dirty="0" smtClean="0">
                <a:sym typeface="Wingdings" panose="05000000000000000000" pitchFamily="2" charset="2"/>
              </a:rPr>
              <a:t>, aber </a:t>
            </a:r>
            <a:r>
              <a:rPr lang="de-CH" b="1" dirty="0" smtClean="0">
                <a:sym typeface="Wingdings" panose="05000000000000000000" pitchFamily="2" charset="2"/>
              </a:rPr>
              <a:t>Individuen sind anders </a:t>
            </a:r>
            <a:r>
              <a:rPr lang="de-CH" dirty="0" smtClean="0">
                <a:sym typeface="Wingdings" panose="05000000000000000000" pitchFamily="2" charset="2"/>
              </a:rPr>
              <a:t>als der Durchschnitt??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58" y="3368341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442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Über den Umgang mit Stereotypen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meisten Stereotype sind im Durchschnitt nicht falsch, aber falsch für Individuen  </a:t>
            </a:r>
          </a:p>
          <a:p>
            <a:endParaRPr lang="de-CH" dirty="0"/>
          </a:p>
          <a:p>
            <a:r>
              <a:rPr lang="de-CH" dirty="0" smtClean="0"/>
              <a:t>Stereotype können und sollen nicht beseitigt werden</a:t>
            </a:r>
          </a:p>
          <a:p>
            <a:endParaRPr lang="de-CH" dirty="0"/>
          </a:p>
          <a:p>
            <a:r>
              <a:rPr lang="de-CH" b="1" dirty="0" smtClean="0"/>
              <a:t>ABER</a:t>
            </a:r>
            <a:r>
              <a:rPr lang="de-CH" dirty="0" smtClean="0"/>
              <a:t>: man sollte sich seiner</a:t>
            </a:r>
            <a:r>
              <a:rPr lang="de-CH" b="1" dirty="0" smtClean="0"/>
              <a:t> Stereotype</a:t>
            </a:r>
            <a:r>
              <a:rPr lang="de-CH" dirty="0" smtClean="0"/>
              <a:t> bewusst sein und entsprechend handeln 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Das geht nur, wenn man eine grössere Zahl von Gender Stereotypen (für Frauen UND Männer) kennt 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48" y="2340793"/>
            <a:ext cx="1010652" cy="11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79" y="4403444"/>
            <a:ext cx="1411705" cy="10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31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Beobachtungen I: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Fauen</a:t>
            </a:r>
            <a:r>
              <a:rPr lang="de-CH" dirty="0" smtClean="0"/>
              <a:t> schreiben ihren </a:t>
            </a:r>
            <a:r>
              <a:rPr lang="de-CH" b="1" dirty="0" smtClean="0"/>
              <a:t>Erfolg</a:t>
            </a:r>
            <a:r>
              <a:rPr lang="de-CH" dirty="0" smtClean="0"/>
              <a:t> Glück und harter Arbeit zu; Männer sind </a:t>
            </a:r>
            <a:r>
              <a:rPr lang="de-CH" dirty="0" err="1" smtClean="0"/>
              <a:t>overconfident</a:t>
            </a:r>
            <a:r>
              <a:rPr lang="de-CH" dirty="0" smtClean="0"/>
              <a:t> bez. Ihrer Fähigkeiten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Frauen und Männer erbringen schlechte Leistungen wegen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 </a:t>
            </a:r>
            <a:r>
              <a:rPr lang="de-CH" b="1" dirty="0" smtClean="0"/>
              <a:t>stereotype </a:t>
            </a:r>
            <a:r>
              <a:rPr lang="de-CH" b="1" dirty="0" err="1" smtClean="0"/>
              <a:t>threat</a:t>
            </a:r>
            <a:r>
              <a:rPr lang="de-CH" b="1" dirty="0" smtClean="0"/>
              <a:t> </a:t>
            </a:r>
            <a:r>
              <a:rPr lang="de-CH" dirty="0" smtClean="0"/>
              <a:t>(Beispiel: Mathe Tests) </a:t>
            </a:r>
          </a:p>
          <a:p>
            <a:r>
              <a:rPr lang="de-CH" b="1" dirty="0" smtClean="0"/>
              <a:t>«Kultur» </a:t>
            </a:r>
            <a:r>
              <a:rPr lang="de-CH" dirty="0" smtClean="0"/>
              <a:t>spielt eine Rolle: Es gibt durchaus Länder, in denen Frauen sich für Mathe/Ingenieurberufe interessieren und dort auch gesellschaftlich gesehen werden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de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94" y="2104103"/>
            <a:ext cx="1427106" cy="10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3849" y="5536522"/>
            <a:ext cx="85692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</a:t>
            </a:r>
            <a:r>
              <a:rPr lang="en-US" sz="900" dirty="0">
                <a:latin typeface="ETH Light" panose="02000403040000020004" pitchFamily="2" charset="0"/>
              </a:rPr>
              <a:t>Heller, K.A. &amp; Ziegler, A. (1996). Gender differences in mathematics and sciences: Can attributional retraining improve the performance of gifted females? Gifted Child Quarterly, 40, 200-210 / Rosenthal, P., Guest, D. &amp; Peccei, R. (1996). Gender differences in managers’ causal explanations for their work performance: A study in two organizations. Journal of Occupational and Organizational Psychology, 69, 145-151. / Beyer, S. (1999). Gender differences in causal attributions by college students of performance on course examinations. Current Psychology: Developmental Learning Personality Social, 17(4), 346-358. Else-Quest, N.M., Hyde, J.S. &amp; Linn, M.C. (2010). Cross-national patterns of gender </a:t>
            </a:r>
            <a:r>
              <a:rPr lang="en-US" sz="900" dirty="0" smtClean="0">
                <a:latin typeface="ETH Light" panose="02000403040000020004" pitchFamily="2" charset="0"/>
              </a:rPr>
              <a:t>differences in </a:t>
            </a:r>
            <a:r>
              <a:rPr lang="en-US" sz="900" dirty="0">
                <a:latin typeface="ETH Light" panose="02000403040000020004" pitchFamily="2" charset="0"/>
              </a:rPr>
              <a:t>mathematics: A meta-analysis. Psychological Bulletin, 136(1), 103-127</a:t>
            </a:r>
            <a:r>
              <a:rPr lang="en-US" sz="900" dirty="0" smtClean="0">
                <a:latin typeface="ETH Light" panose="02000403040000020004" pitchFamily="2" charset="0"/>
              </a:rPr>
              <a:t>.  / </a:t>
            </a:r>
            <a:r>
              <a:rPr lang="en-US" sz="900" dirty="0" err="1">
                <a:latin typeface="ETH Light" panose="02000403040000020004" pitchFamily="2" charset="0"/>
              </a:rPr>
              <a:t>Nosek</a:t>
            </a:r>
            <a:r>
              <a:rPr lang="en-US" sz="900" dirty="0">
                <a:latin typeface="ETH Light" panose="02000403040000020004" pitchFamily="2" charset="0"/>
              </a:rPr>
              <a:t>, B.A., Smyth, F.L., </a:t>
            </a:r>
            <a:r>
              <a:rPr lang="en-US" sz="900" dirty="0" err="1">
                <a:latin typeface="ETH Light" panose="02000403040000020004" pitchFamily="2" charset="0"/>
              </a:rPr>
              <a:t>Sriram</a:t>
            </a:r>
            <a:r>
              <a:rPr lang="en-US" sz="900" dirty="0">
                <a:latin typeface="ETH Light" panose="02000403040000020004" pitchFamily="2" charset="0"/>
              </a:rPr>
              <a:t>, N., Lindner, N.M., </a:t>
            </a:r>
            <a:r>
              <a:rPr lang="en-US" sz="900" dirty="0" err="1">
                <a:latin typeface="ETH Light" panose="02000403040000020004" pitchFamily="2" charset="0"/>
              </a:rPr>
              <a:t>Devos</a:t>
            </a:r>
            <a:r>
              <a:rPr lang="en-US" sz="900" dirty="0">
                <a:latin typeface="ETH Light" panose="02000403040000020004" pitchFamily="2" charset="0"/>
              </a:rPr>
              <a:t>, T. et al. (2009). National </a:t>
            </a:r>
            <a:r>
              <a:rPr lang="en-US" sz="900" dirty="0" smtClean="0">
                <a:latin typeface="ETH Light" panose="02000403040000020004" pitchFamily="2" charset="0"/>
              </a:rPr>
              <a:t>differences in </a:t>
            </a:r>
            <a:r>
              <a:rPr lang="en-US" sz="900" dirty="0">
                <a:latin typeface="ETH Light" panose="02000403040000020004" pitchFamily="2" charset="0"/>
              </a:rPr>
              <a:t>gender-science stereotypes predict national sex differences in science and math achievement</a:t>
            </a:r>
            <a:r>
              <a:rPr lang="en-US" sz="900" dirty="0" smtClean="0">
                <a:latin typeface="ETH Light" panose="02000403040000020004" pitchFamily="2" charset="0"/>
              </a:rPr>
              <a:t>. Proceedings </a:t>
            </a:r>
            <a:r>
              <a:rPr lang="en-US" sz="900" dirty="0">
                <a:latin typeface="ETH Light" panose="02000403040000020004" pitchFamily="2" charset="0"/>
              </a:rPr>
              <a:t>of the National Academy of Sciences, 106, 10593–10597.</a:t>
            </a:r>
          </a:p>
        </p:txBody>
      </p:sp>
    </p:spTree>
    <p:extLst>
      <p:ext uri="{BB962C8B-B14F-4D97-AF65-F5344CB8AC3E}">
        <p14:creationId xmlns:p14="http://schemas.microsoft.com/office/powerpoint/2010/main" val="390396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Beobachtungen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Talentierte Frauen haben (bezüglich Fächern) häufig </a:t>
            </a:r>
            <a:r>
              <a:rPr lang="de-CH" b="1" dirty="0" smtClean="0"/>
              <a:t>mehr Wahlmöglichkeiten</a:t>
            </a:r>
            <a:r>
              <a:rPr lang="de-CH" dirty="0" smtClean="0"/>
              <a:t> als talentierte Männer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Frauen stellen im Durchschnitt viel mehr </a:t>
            </a:r>
            <a:r>
              <a:rPr lang="de-CH" b="1" dirty="0" smtClean="0"/>
              <a:t>Fragen</a:t>
            </a:r>
            <a:r>
              <a:rPr lang="de-CH" dirty="0" smtClean="0"/>
              <a:t> bevor sie handeln </a:t>
            </a:r>
            <a:r>
              <a:rPr lang="de-CH" dirty="0"/>
              <a:t>– </a:t>
            </a:r>
            <a:r>
              <a:rPr lang="de-CH" dirty="0" smtClean="0"/>
              <a:t>Männer </a:t>
            </a:r>
            <a:r>
              <a:rPr lang="de-CH" b="1" dirty="0" smtClean="0"/>
              <a:t>probieren </a:t>
            </a:r>
            <a:r>
              <a:rPr lang="de-CH" dirty="0" smtClean="0"/>
              <a:t>eher etwas aus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Frauen sind im Durchschnitt mehr als Männer an </a:t>
            </a:r>
            <a:r>
              <a:rPr lang="de-CH" b="1" dirty="0" smtClean="0"/>
              <a:t>verlässlichen Arbeitsbedingungen </a:t>
            </a:r>
            <a:r>
              <a:rPr lang="de-CH" dirty="0" smtClean="0"/>
              <a:t>interessiert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834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Beobachtungen III: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Der</a:t>
            </a:r>
            <a:r>
              <a:rPr lang="de-CH" b="1" dirty="0" smtClean="0"/>
              <a:t> Kontext</a:t>
            </a:r>
            <a:r>
              <a:rPr lang="de-CH" dirty="0" smtClean="0"/>
              <a:t> spielt eine Rolle: Frauen arbeiten im Durchschnitt lieber </a:t>
            </a:r>
            <a:r>
              <a:rPr lang="de-CH" b="1" dirty="0" smtClean="0"/>
              <a:t>interdisziplinär,</a:t>
            </a:r>
            <a:r>
              <a:rPr lang="de-CH" dirty="0" smtClean="0"/>
              <a:t> sind an einem </a:t>
            </a:r>
            <a:r>
              <a:rPr lang="de-CH" b="1" dirty="0" smtClean="0"/>
              <a:t>breiten</a:t>
            </a:r>
            <a:r>
              <a:rPr lang="de-CH" dirty="0" smtClean="0"/>
              <a:t> Spektrum von Aufgaben interessiert </a:t>
            </a:r>
            <a:r>
              <a:rPr lang="de-CH" dirty="0"/>
              <a:t>u</a:t>
            </a:r>
            <a:r>
              <a:rPr lang="de-CH" dirty="0" smtClean="0"/>
              <a:t>nd wollen etwas «</a:t>
            </a:r>
            <a:r>
              <a:rPr lang="de-CH" b="1" dirty="0" smtClean="0"/>
              <a:t>sinnvolles» </a:t>
            </a:r>
            <a:r>
              <a:rPr lang="de-CH" dirty="0" smtClean="0"/>
              <a:t>tun 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Frauen sind weniger </a:t>
            </a:r>
            <a:r>
              <a:rPr lang="de-CH" b="1" dirty="0" smtClean="0"/>
              <a:t>wettbewerbsorientiert</a:t>
            </a:r>
            <a:r>
              <a:rPr lang="de-CH" dirty="0" smtClean="0"/>
              <a:t> </a:t>
            </a:r>
          </a:p>
          <a:p>
            <a:pPr marL="0" indent="0">
              <a:buNone/>
            </a:pPr>
            <a:r>
              <a:rPr lang="de-CH" dirty="0" smtClean="0"/>
              <a:t>    und mehr am </a:t>
            </a:r>
            <a:r>
              <a:rPr lang="de-CH" b="1" dirty="0" smtClean="0"/>
              <a:t>Wohlergehen</a:t>
            </a:r>
            <a:r>
              <a:rPr lang="de-CH" dirty="0" smtClean="0"/>
              <a:t> ihrer Teams interessiert</a:t>
            </a:r>
            <a:endParaRPr lang="de-CH" dirty="0"/>
          </a:p>
          <a:p>
            <a:r>
              <a:rPr lang="de-CH" dirty="0" smtClean="0"/>
              <a:t>Die </a:t>
            </a:r>
            <a:r>
              <a:rPr lang="de-CH" b="1" dirty="0" smtClean="0"/>
              <a:t>Stärken</a:t>
            </a:r>
            <a:r>
              <a:rPr lang="de-CH" dirty="0" smtClean="0"/>
              <a:t> weiblicher Leader unterscheiden sich zum Teil von denen der Männer (Kommunikation, Netzwerken, Selbst-Marketing)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68" y="2933562"/>
            <a:ext cx="1631273" cy="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19414"/>
          <a:stretch/>
        </p:blipFill>
        <p:spPr bwMode="auto">
          <a:xfrm>
            <a:off x="7116903" y="3300079"/>
            <a:ext cx="150422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3849" y="5815933"/>
            <a:ext cx="85692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</a:t>
            </a:r>
            <a:r>
              <a:rPr lang="en-US" sz="900" dirty="0">
                <a:latin typeface="ETH Light" panose="02000403040000020004" pitchFamily="2" charset="0"/>
              </a:rPr>
              <a:t>Su, R., Rounds, J. &amp; Armstrong, P.I. (2009). Men and things, women and </a:t>
            </a:r>
            <a:r>
              <a:rPr lang="en-US" sz="900" dirty="0" smtClean="0">
                <a:latin typeface="ETH Light" panose="02000403040000020004" pitchFamily="2" charset="0"/>
              </a:rPr>
              <a:t>people: A </a:t>
            </a:r>
            <a:r>
              <a:rPr lang="en-US" sz="900" dirty="0">
                <a:latin typeface="ETH Light" panose="02000403040000020004" pitchFamily="2" charset="0"/>
              </a:rPr>
              <a:t>meta-analysis of sex differences in interests. Psychological Bulletin, 135(6), </a:t>
            </a:r>
            <a:r>
              <a:rPr lang="en-US" sz="900" dirty="0" smtClean="0">
                <a:latin typeface="ETH Light" panose="02000403040000020004" pitchFamily="2" charset="0"/>
              </a:rPr>
              <a:t>859-884. / </a:t>
            </a:r>
            <a:r>
              <a:rPr lang="en-US" sz="900" dirty="0" err="1">
                <a:latin typeface="ETH Light" panose="02000403040000020004" pitchFamily="2" charset="0"/>
              </a:rPr>
              <a:t>Rhoten</a:t>
            </a:r>
            <a:r>
              <a:rPr lang="en-US" sz="900" dirty="0">
                <a:latin typeface="ETH Light" panose="02000403040000020004" pitchFamily="2" charset="0"/>
              </a:rPr>
              <a:t>, D. &amp; </a:t>
            </a:r>
            <a:r>
              <a:rPr lang="en-US" sz="900" dirty="0" err="1">
                <a:latin typeface="ETH Light" panose="02000403040000020004" pitchFamily="2" charset="0"/>
              </a:rPr>
              <a:t>Pfirman</a:t>
            </a:r>
            <a:r>
              <a:rPr lang="en-US" sz="900" dirty="0">
                <a:latin typeface="ETH Light" panose="02000403040000020004" pitchFamily="2" charset="0"/>
              </a:rPr>
              <a:t>, S. (2007). Women in interdisciplinary science: </a:t>
            </a:r>
            <a:r>
              <a:rPr lang="en-US" sz="900" dirty="0" smtClean="0">
                <a:latin typeface="ETH Light" panose="02000403040000020004" pitchFamily="2" charset="0"/>
              </a:rPr>
              <a:t>Exploring preferences </a:t>
            </a:r>
            <a:r>
              <a:rPr lang="en-US" sz="900" dirty="0">
                <a:latin typeface="ETH Light" panose="02000403040000020004" pitchFamily="2" charset="0"/>
              </a:rPr>
              <a:t>and consequences. Research Policy 36, </a:t>
            </a:r>
            <a:r>
              <a:rPr lang="en-US" sz="900" dirty="0" smtClean="0">
                <a:latin typeface="ETH Light" panose="02000403040000020004" pitchFamily="2" charset="0"/>
              </a:rPr>
              <a:t>56-75. / </a:t>
            </a:r>
            <a:r>
              <a:rPr lang="en-US" sz="900" dirty="0">
                <a:latin typeface="ETH Light" panose="02000403040000020004" pitchFamily="2" charset="0"/>
              </a:rPr>
              <a:t>Wang M.T., Eccles J.S. &amp; Kenny S. (2013). Not lack of ability but more choice: </a:t>
            </a:r>
            <a:r>
              <a:rPr lang="en-US" sz="900" dirty="0" smtClean="0">
                <a:latin typeface="ETH Light" panose="02000403040000020004" pitchFamily="2" charset="0"/>
              </a:rPr>
              <a:t>Individual and </a:t>
            </a:r>
            <a:r>
              <a:rPr lang="en-US" sz="900" dirty="0">
                <a:latin typeface="ETH Light" panose="02000403040000020004" pitchFamily="2" charset="0"/>
              </a:rPr>
              <a:t>gender differences in choice of careers in science, technology, engineering, </a:t>
            </a:r>
            <a:r>
              <a:rPr lang="en-US" sz="900" dirty="0" smtClean="0">
                <a:latin typeface="ETH Light" panose="02000403040000020004" pitchFamily="2" charset="0"/>
              </a:rPr>
              <a:t>and mathematics</a:t>
            </a:r>
            <a:r>
              <a:rPr lang="en-US" sz="900" dirty="0">
                <a:latin typeface="ETH Light" panose="02000403040000020004" pitchFamily="2" charset="0"/>
              </a:rPr>
              <a:t>. </a:t>
            </a:r>
            <a:r>
              <a:rPr lang="en-US" sz="900" dirty="0" smtClean="0">
                <a:latin typeface="ETH Light" panose="02000403040000020004" pitchFamily="2" charset="0"/>
              </a:rPr>
              <a:t> </a:t>
            </a:r>
            <a:r>
              <a:rPr lang="en-US" sz="900" dirty="0" err="1" smtClean="0">
                <a:latin typeface="ETH Light" panose="02000403040000020004" pitchFamily="2" charset="0"/>
              </a:rPr>
              <a:t>sychological</a:t>
            </a:r>
            <a:r>
              <a:rPr lang="en-US" sz="900" dirty="0" smtClean="0">
                <a:latin typeface="ETH Light" panose="02000403040000020004" pitchFamily="2" charset="0"/>
              </a:rPr>
              <a:t> </a:t>
            </a:r>
            <a:r>
              <a:rPr lang="en-US" sz="900" dirty="0">
                <a:latin typeface="ETH Light" panose="02000403040000020004" pitchFamily="2" charset="0"/>
              </a:rPr>
              <a:t>Science, 24(5), 770-775.</a:t>
            </a:r>
            <a:r>
              <a:rPr lang="de-CH" sz="900" dirty="0" smtClean="0">
                <a:latin typeface="ETH Light" panose="02000403040000020004" pitchFamily="2" charset="0"/>
              </a:rPr>
              <a:t> / Kaiser, S., </a:t>
            </a:r>
            <a:r>
              <a:rPr lang="de-CH" sz="900" dirty="0" err="1" smtClean="0">
                <a:latin typeface="ETH Light" panose="02000403040000020004" pitchFamily="2" charset="0"/>
              </a:rPr>
              <a:t>Hochfeld</a:t>
            </a:r>
            <a:r>
              <a:rPr lang="de-CH" sz="900" dirty="0" smtClean="0">
                <a:latin typeface="ETH Light" panose="02000403040000020004" pitchFamily="2" charset="0"/>
              </a:rPr>
              <a:t>, K., </a:t>
            </a:r>
            <a:r>
              <a:rPr lang="de-CH" sz="900" dirty="0" err="1" smtClean="0">
                <a:latin typeface="ETH Light" panose="02000403040000020004" pitchFamily="2" charset="0"/>
              </a:rPr>
              <a:t>Gertje</a:t>
            </a:r>
            <a:r>
              <a:rPr lang="de-CH" sz="900" dirty="0" smtClean="0">
                <a:latin typeface="ETH Light" panose="02000403040000020004" pitchFamily="2" charset="0"/>
              </a:rPr>
              <a:t>, E. &amp; </a:t>
            </a:r>
            <a:r>
              <a:rPr lang="de-CH" sz="900" dirty="0" err="1" smtClean="0">
                <a:latin typeface="ETH Light" panose="02000403040000020004" pitchFamily="2" charset="0"/>
              </a:rPr>
              <a:t>Schraudner</a:t>
            </a:r>
            <a:r>
              <a:rPr lang="de-CH" sz="900" dirty="0" smtClean="0">
                <a:latin typeface="ETH Light" panose="02000403040000020004" pitchFamily="2" charset="0"/>
              </a:rPr>
              <a:t>, M. (2012). Unternehmenskulturen verändern – Karrierebrüche vermeiden. Stuttgart: </a:t>
            </a:r>
            <a:r>
              <a:rPr lang="de-CH" sz="900" dirty="0" err="1" smtClean="0">
                <a:latin typeface="ETH Light" panose="02000403040000020004" pitchFamily="2" charset="0"/>
              </a:rPr>
              <a:t>Frauenhofer</a:t>
            </a:r>
            <a:r>
              <a:rPr lang="de-CH" sz="900" dirty="0" smtClean="0">
                <a:latin typeface="ETH Light" panose="02000403040000020004" pitchFamily="2" charset="0"/>
              </a:rPr>
              <a:t> Verlag.</a:t>
            </a:r>
            <a:endParaRPr lang="en-US" sz="900" dirty="0">
              <a:latin typeface="ETH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Beobachtungen IV: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Frauen haben oft </a:t>
            </a:r>
            <a:r>
              <a:rPr lang="de-CH" b="1" dirty="0" smtClean="0"/>
              <a:t>kleinere Labore</a:t>
            </a:r>
            <a:r>
              <a:rPr lang="de-CH" dirty="0" smtClean="0"/>
              <a:t>, werden </a:t>
            </a:r>
            <a:r>
              <a:rPr lang="de-CH" b="1" dirty="0" smtClean="0"/>
              <a:t>seltener für Preise</a:t>
            </a:r>
            <a:r>
              <a:rPr lang="de-CH" dirty="0" smtClean="0"/>
              <a:t> nominiert und haben im Durchschnitt weniger </a:t>
            </a:r>
            <a:r>
              <a:rPr lang="de-CH" b="1" dirty="0" smtClean="0"/>
              <a:t>Publikationen als Männer</a:t>
            </a:r>
            <a:endParaRPr lang="de-CH" dirty="0" smtClean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r>
              <a:rPr lang="de-CH" dirty="0" smtClean="0"/>
              <a:t>Frauen reichen Manuskripte nur ein, wenn sie «</a:t>
            </a:r>
            <a:r>
              <a:rPr lang="de-CH" b="1" dirty="0" smtClean="0"/>
              <a:t>perfekt» </a:t>
            </a:r>
            <a:r>
              <a:rPr lang="de-CH" dirty="0" smtClean="0"/>
              <a:t>sind und bewerben sich nur bei «</a:t>
            </a:r>
            <a:r>
              <a:rPr lang="de-CH" b="1" dirty="0" err="1" smtClean="0"/>
              <a:t>perfect</a:t>
            </a:r>
            <a:r>
              <a:rPr lang="de-CH" dirty="0" smtClean="0"/>
              <a:t> </a:t>
            </a:r>
            <a:r>
              <a:rPr lang="de-CH" b="1" dirty="0" err="1" smtClean="0"/>
              <a:t>match</a:t>
            </a:r>
            <a:r>
              <a:rPr lang="de-CH" b="1" dirty="0" smtClean="0"/>
              <a:t>»</a:t>
            </a:r>
            <a:endParaRPr lang="de-CH" b="1" dirty="0"/>
          </a:p>
          <a:p>
            <a:r>
              <a:rPr lang="de-CH" dirty="0" smtClean="0"/>
              <a:t>Bewerbungsdossiers von Frauen werden 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</a:t>
            </a:r>
            <a:r>
              <a:rPr lang="de-CH" b="1" dirty="0" smtClean="0"/>
              <a:t>kritischer evaluiert </a:t>
            </a:r>
            <a:r>
              <a:rPr lang="de-CH" dirty="0" smtClean="0"/>
              <a:t>als die von Männern  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44" y="2983830"/>
            <a:ext cx="1890060" cy="135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9" y="5079089"/>
            <a:ext cx="1662614" cy="11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3849" y="6220895"/>
            <a:ext cx="870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 </a:t>
            </a:r>
            <a:r>
              <a:rPr lang="de-CH" sz="900" dirty="0" err="1" smtClean="0">
                <a:latin typeface="ETH Light" panose="02000403040000020004" pitchFamily="2" charset="0"/>
              </a:rPr>
              <a:t>Bornmann</a:t>
            </a:r>
            <a:r>
              <a:rPr lang="de-CH" sz="900" dirty="0" smtClean="0">
                <a:latin typeface="ETH Light" panose="02000403040000020004" pitchFamily="2" charset="0"/>
              </a:rPr>
              <a:t>, L., Mutz, R. &amp; Daniel, H.P. (2007). Gender </a:t>
            </a:r>
            <a:r>
              <a:rPr lang="de-CH" sz="900" dirty="0" err="1" smtClean="0">
                <a:latin typeface="ETH Light" panose="02000403040000020004" pitchFamily="2" charset="0"/>
              </a:rPr>
              <a:t>differences</a:t>
            </a:r>
            <a:r>
              <a:rPr lang="de-CH" sz="900" dirty="0" smtClean="0">
                <a:latin typeface="ETH Light" panose="02000403040000020004" pitchFamily="2" charset="0"/>
              </a:rPr>
              <a:t> in </a:t>
            </a:r>
            <a:r>
              <a:rPr lang="de-CH" sz="900" dirty="0" err="1" smtClean="0">
                <a:latin typeface="ETH Light" panose="02000403040000020004" pitchFamily="2" charset="0"/>
              </a:rPr>
              <a:t>grant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peer</a:t>
            </a:r>
            <a:r>
              <a:rPr lang="de-CH" sz="900" dirty="0" smtClean="0">
                <a:latin typeface="ETH Light" panose="02000403040000020004" pitchFamily="2" charset="0"/>
              </a:rPr>
              <a:t> </a:t>
            </a:r>
            <a:r>
              <a:rPr lang="de-CH" sz="900" dirty="0" err="1" smtClean="0">
                <a:latin typeface="ETH Light" panose="02000403040000020004" pitchFamily="2" charset="0"/>
              </a:rPr>
              <a:t>review</a:t>
            </a:r>
            <a:r>
              <a:rPr lang="de-CH" sz="900" dirty="0" smtClean="0">
                <a:latin typeface="ETH Light" panose="02000403040000020004" pitchFamily="2" charset="0"/>
              </a:rPr>
              <a:t>: A meta-analysis. Journal </a:t>
            </a:r>
            <a:r>
              <a:rPr lang="de-CH" sz="900" dirty="0" err="1" smtClean="0">
                <a:latin typeface="ETH Light" panose="02000403040000020004" pitchFamily="2" charset="0"/>
              </a:rPr>
              <a:t>of</a:t>
            </a:r>
            <a:r>
              <a:rPr lang="de-CH" sz="900" dirty="0" smtClean="0">
                <a:latin typeface="ETH Light" panose="02000403040000020004" pitchFamily="2" charset="0"/>
              </a:rPr>
              <a:t>  </a:t>
            </a:r>
            <a:r>
              <a:rPr lang="de-CH" sz="900" dirty="0" err="1" smtClean="0">
                <a:latin typeface="ETH Light" panose="02000403040000020004" pitchFamily="2" charset="0"/>
              </a:rPr>
              <a:t>Informetrics</a:t>
            </a:r>
            <a:r>
              <a:rPr lang="de-CH" sz="900" dirty="0" smtClean="0">
                <a:latin typeface="ETH Light" panose="02000403040000020004" pitchFamily="2" charset="0"/>
              </a:rPr>
              <a:t> ./ </a:t>
            </a:r>
            <a:r>
              <a:rPr lang="en-US" sz="900" dirty="0">
                <a:latin typeface="ETH Light" panose="02000403040000020004" pitchFamily="2" charset="0"/>
              </a:rPr>
              <a:t>Committee on Women faculty of the Massachusetts Institute of Technology (1999). A Study on the Status of Women Faculty in Science at </a:t>
            </a:r>
            <a:r>
              <a:rPr lang="en-US" sz="900" dirty="0" smtClean="0">
                <a:latin typeface="ETH Light" panose="02000403040000020004" pitchFamily="2" charset="0"/>
              </a:rPr>
              <a:t>MIT. </a:t>
            </a:r>
            <a:r>
              <a:rPr lang="en-US" sz="900" dirty="0" smtClean="0">
                <a:latin typeface="ETH Light" panose="02000403040000020004" pitchFamily="2" charset="0"/>
                <a:hlinkClick r:id="rId4"/>
              </a:rPr>
              <a:t>http</a:t>
            </a:r>
            <a:r>
              <a:rPr lang="en-US" sz="900" dirty="0">
                <a:latin typeface="ETH Light" panose="02000403040000020004" pitchFamily="2" charset="0"/>
                <a:hlinkClick r:id="rId4"/>
              </a:rPr>
              <a:t>://web.mit.edu/fnl/women/women.pdf</a:t>
            </a:r>
            <a:r>
              <a:rPr lang="en-US" sz="900" dirty="0" smtClean="0">
                <a:latin typeface="ETH Light" panose="02000403040000020004" pitchFamily="2" charset="0"/>
              </a:rPr>
              <a:t>. </a:t>
            </a:r>
            <a:endParaRPr lang="de-CH" sz="900" dirty="0">
              <a:latin typeface="ETH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66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3" y="909636"/>
            <a:ext cx="8382000" cy="766764"/>
          </a:xfrm>
        </p:spPr>
        <p:txBody>
          <a:bodyPr/>
          <a:lstStyle/>
          <a:p>
            <a:r>
              <a:rPr lang="de-CH" dirty="0" smtClean="0"/>
              <a:t>Was können wir tun – I                     Awareness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Akzeptieren, dass es unterschiedliche Fähigkeiten in einem </a:t>
            </a:r>
            <a:r>
              <a:rPr lang="de-CH" b="1" dirty="0" smtClean="0"/>
              <a:t>Team </a:t>
            </a:r>
            <a:r>
              <a:rPr lang="de-CH" dirty="0" smtClean="0"/>
              <a:t>gibt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Nicht irritieren lassen durch </a:t>
            </a:r>
            <a:r>
              <a:rPr lang="de-CH" b="1" dirty="0" smtClean="0"/>
              <a:t>männliche </a:t>
            </a:r>
          </a:p>
          <a:p>
            <a:pPr marL="0" indent="0">
              <a:buNone/>
            </a:pPr>
            <a:r>
              <a:rPr lang="de-CH" b="1" dirty="0" smtClean="0"/>
              <a:t>    </a:t>
            </a:r>
            <a:r>
              <a:rPr lang="de-CH" b="1" dirty="0" err="1" smtClean="0"/>
              <a:t>overconfidence</a:t>
            </a:r>
            <a:endParaRPr lang="de-CH" b="1" dirty="0" smtClean="0"/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Stereotype </a:t>
            </a:r>
            <a:r>
              <a:rPr lang="de-CH" dirty="0" err="1" smtClean="0"/>
              <a:t>threats</a:t>
            </a:r>
            <a:r>
              <a:rPr lang="de-CH" dirty="0" smtClean="0"/>
              <a:t> beseitigen durch angemessene 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</a:t>
            </a:r>
            <a:r>
              <a:rPr lang="de-CH" b="1" dirty="0" smtClean="0"/>
              <a:t>Rahmenbedingungen</a:t>
            </a:r>
            <a:r>
              <a:rPr lang="de-CH" dirty="0" smtClean="0"/>
              <a:t> für Aufgaben </a:t>
            </a:r>
          </a:p>
          <a:p>
            <a:endParaRPr lang="de-CH" dirty="0"/>
          </a:p>
          <a:p>
            <a:r>
              <a:rPr lang="de-CH" dirty="0" smtClean="0"/>
              <a:t>Beachten, dass es in manchen </a:t>
            </a:r>
            <a:r>
              <a:rPr lang="de-CH" b="1" dirty="0" smtClean="0"/>
              <a:t>kulturellen Kontexten </a:t>
            </a:r>
            <a:r>
              <a:rPr lang="de-CH" dirty="0" smtClean="0"/>
              <a:t>«normal» ist</a:t>
            </a:r>
            <a:r>
              <a:rPr lang="de-CH" b="1" dirty="0" smtClean="0"/>
              <a:t>, </a:t>
            </a:r>
            <a:r>
              <a:rPr lang="de-CH" dirty="0" smtClean="0"/>
              <a:t> viele Frauen zu haben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49" y="2261018"/>
            <a:ext cx="1642311" cy="14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 bwMode="auto">
          <a:xfrm>
            <a:off x="5759116" y="713874"/>
            <a:ext cx="2646947" cy="914400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30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0" y="901615"/>
            <a:ext cx="8284283" cy="766764"/>
          </a:xfrm>
        </p:spPr>
        <p:txBody>
          <a:bodyPr/>
          <a:lstStyle/>
          <a:p>
            <a:r>
              <a:rPr lang="de-CH" dirty="0" smtClean="0"/>
              <a:t>Was können wir tun – II                     Networking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Networking </a:t>
            </a:r>
            <a:r>
              <a:rPr lang="de-CH" dirty="0" smtClean="0"/>
              <a:t>unterstützen und fördern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  <a:p>
            <a:r>
              <a:rPr lang="de-CH" dirty="0" smtClean="0"/>
              <a:t>Sicherstellen, dass Frauen ihre Arbeiten an nationalen and internationalen </a:t>
            </a:r>
            <a:r>
              <a:rPr lang="de-CH" b="1" dirty="0" smtClean="0"/>
              <a:t>Konferenzen</a:t>
            </a:r>
            <a:r>
              <a:rPr lang="de-CH" dirty="0" smtClean="0"/>
              <a:t>, Workshops etc. präsentieren</a:t>
            </a:r>
          </a:p>
          <a:p>
            <a:endParaRPr lang="de-CH" dirty="0"/>
          </a:p>
          <a:p>
            <a:r>
              <a:rPr lang="de-CH" dirty="0" smtClean="0"/>
              <a:t>Mehr </a:t>
            </a:r>
            <a:r>
              <a:rPr lang="de-CH" b="1" dirty="0" smtClean="0"/>
              <a:t>Coaching und Mentoring </a:t>
            </a:r>
            <a:r>
              <a:rPr lang="de-CH" dirty="0" smtClean="0"/>
              <a:t>Programme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7" y="2166135"/>
            <a:ext cx="2578587" cy="121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58" y="4902615"/>
            <a:ext cx="2034242" cy="13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 bwMode="auto">
          <a:xfrm>
            <a:off x="5646821" y="745958"/>
            <a:ext cx="2582779" cy="914400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90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821405"/>
            <a:ext cx="8382000" cy="766764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Aufgaben für Supervisors - I			Mentoring                 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Frauen bezüglich </a:t>
            </a:r>
            <a:r>
              <a:rPr lang="de-CH" b="1" dirty="0" err="1" smtClean="0"/>
              <a:t>Self</a:t>
            </a:r>
            <a:r>
              <a:rPr lang="de-CH" b="1" dirty="0" smtClean="0"/>
              <a:t>-Marketing </a:t>
            </a:r>
            <a:r>
              <a:rPr lang="de-CH" dirty="0" smtClean="0"/>
              <a:t>und Männer bezüglich </a:t>
            </a:r>
            <a:r>
              <a:rPr lang="de-CH" b="1" dirty="0" smtClean="0"/>
              <a:t>Kommunikation </a:t>
            </a:r>
            <a:r>
              <a:rPr lang="de-CH" dirty="0" smtClean="0"/>
              <a:t>unterstützen</a:t>
            </a:r>
          </a:p>
          <a:p>
            <a:endParaRPr lang="de-CH" dirty="0"/>
          </a:p>
          <a:p>
            <a:r>
              <a:rPr lang="de-CH" dirty="0" smtClean="0"/>
              <a:t>Frauen und Männer </a:t>
            </a:r>
            <a:r>
              <a:rPr lang="de-CH" b="1" dirty="0" smtClean="0"/>
              <a:t>gleich behandeln </a:t>
            </a:r>
            <a:r>
              <a:rPr lang="de-CH" dirty="0" smtClean="0"/>
              <a:t>bezüglich finanzielle Ressourcen, Raum, Nominierungen etc.</a:t>
            </a:r>
          </a:p>
          <a:p>
            <a:pPr marL="0" indent="0">
              <a:buNone/>
            </a:pPr>
            <a:r>
              <a:rPr lang="de-CH" dirty="0" smtClean="0"/>
              <a:t>    </a:t>
            </a:r>
          </a:p>
          <a:p>
            <a:endParaRPr lang="de-CH" dirty="0"/>
          </a:p>
          <a:p>
            <a:r>
              <a:rPr lang="de-CH" dirty="0" smtClean="0"/>
              <a:t>Frauen ermutigen, Manuskripte einzusenden auch wenn sie nicht «180%» </a:t>
            </a:r>
            <a:r>
              <a:rPr lang="de-CH" b="1" dirty="0" smtClean="0"/>
              <a:t>perfekt </a:t>
            </a:r>
            <a:r>
              <a:rPr lang="de-CH" dirty="0" smtClean="0"/>
              <a:t>sind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42" y="2753643"/>
            <a:ext cx="1357878" cy="12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04" y="3689430"/>
            <a:ext cx="1320589" cy="9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 bwMode="auto">
          <a:xfrm>
            <a:off x="6186152" y="585537"/>
            <a:ext cx="2358189" cy="914400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08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Wieso Gender Equality?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Gender Equality stärkt </a:t>
            </a:r>
            <a:r>
              <a:rPr lang="de-CH" b="1" dirty="0" smtClean="0"/>
              <a:t>Diversity </a:t>
            </a:r>
          </a:p>
          <a:p>
            <a:endParaRPr lang="de-CH" dirty="0"/>
          </a:p>
          <a:p>
            <a:r>
              <a:rPr lang="de-CH" dirty="0" smtClean="0"/>
              <a:t>Diversity (von Teams) verbessert die </a:t>
            </a:r>
            <a:r>
              <a:rPr lang="de-CH" b="1" dirty="0" smtClean="0"/>
              <a:t>Qualität</a:t>
            </a:r>
            <a:r>
              <a:rPr lang="de-CH" dirty="0" smtClean="0"/>
              <a:t> von Forschung und Lehre</a:t>
            </a:r>
          </a:p>
          <a:p>
            <a:endParaRPr lang="de-CH" dirty="0"/>
          </a:p>
          <a:p>
            <a:r>
              <a:rPr lang="de-CH" b="1" dirty="0" smtClean="0"/>
              <a:t>Neue</a:t>
            </a:r>
            <a:r>
              <a:rPr lang="de-CH" dirty="0" smtClean="0"/>
              <a:t> Fragen, Antworten und Forschungsgebiete werden in gemischten Teams entdeckt</a:t>
            </a:r>
          </a:p>
          <a:p>
            <a:endParaRPr lang="de-CH" dirty="0"/>
          </a:p>
          <a:p>
            <a:r>
              <a:rPr lang="de-CH" b="1" dirty="0" smtClean="0"/>
              <a:t>Talente </a:t>
            </a:r>
            <a:r>
              <a:rPr lang="de-CH" dirty="0" smtClean="0"/>
              <a:t>in der Gesellschaft werden nicht vergeudet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849" y="5806012"/>
            <a:ext cx="8701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</a:t>
            </a:r>
            <a:r>
              <a:rPr lang="en-US" sz="900" dirty="0" smtClean="0">
                <a:latin typeface="ETH Light" panose="02000403040000020004" pitchFamily="2" charset="0"/>
              </a:rPr>
              <a:t>European </a:t>
            </a:r>
            <a:r>
              <a:rPr lang="en-US" sz="900" dirty="0" err="1" smtClean="0">
                <a:latin typeface="ETH Light" panose="02000403040000020004" pitchFamily="2" charset="0"/>
              </a:rPr>
              <a:t>Comission</a:t>
            </a:r>
            <a:r>
              <a:rPr lang="en-US" sz="900" dirty="0" smtClean="0">
                <a:latin typeface="ETH Light" panose="02000403040000020004" pitchFamily="2" charset="0"/>
              </a:rPr>
              <a:t> (2006). Women in Science and Technology – The Business Perspective. </a:t>
            </a:r>
            <a:r>
              <a:rPr lang="en-US" sz="900" dirty="0" smtClean="0">
                <a:latin typeface="ETH Light" panose="02000403040000020004" pitchFamily="2" charset="0"/>
                <a:hlinkClick r:id="rId2"/>
              </a:rPr>
              <a:t>http://ec.europa.eu/research/science-society/pdf/wist_report_final_en.pdf</a:t>
            </a:r>
            <a:r>
              <a:rPr lang="en-US" sz="900" dirty="0">
                <a:latin typeface="ETH Light" panose="02000403040000020004" pitchFamily="2" charset="0"/>
              </a:rPr>
              <a:t> /  Su, R., Rounds, J. &amp; Armstrong, P.I. (2009). Men and things, women and people: A meta-analysis of sex differences in interests. Psychological Bulletin, 135(6), 859-884./ </a:t>
            </a:r>
            <a:r>
              <a:rPr lang="en-US" sz="900" dirty="0" err="1">
                <a:latin typeface="ETH Light" panose="02000403040000020004" pitchFamily="2" charset="0"/>
              </a:rPr>
              <a:t>Gratton</a:t>
            </a:r>
            <a:r>
              <a:rPr lang="en-US" sz="900" dirty="0">
                <a:latin typeface="ETH Light" panose="02000403040000020004" pitchFamily="2" charset="0"/>
              </a:rPr>
              <a:t>, L., Kelan, E., Voigt, A., Walker, L. &amp; Wolfram, H.J. (2007). Innovative potential: Men and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US" sz="900" dirty="0" smtClean="0">
                <a:latin typeface="ETH Light" panose="02000403040000020004" pitchFamily="2" charset="0"/>
              </a:rPr>
              <a:t>women in teams. The Lehman Brothers Centre for Women in Business. </a:t>
            </a:r>
            <a:r>
              <a:rPr lang="en-US" sz="900" dirty="0" smtClean="0">
                <a:latin typeface="ETH Light" panose="02000403040000020004" pitchFamily="2" charset="0"/>
                <a:hlinkClick r:id="rId3"/>
              </a:rPr>
              <a:t>http://www.london.edu/assets/documents/facultyandresearch/Innovative_Potential_NOV_2007.pdf</a:t>
            </a:r>
            <a:r>
              <a:rPr lang="en-US" sz="900" dirty="0" smtClean="0">
                <a:latin typeface="ETH Light" panose="02000403040000020004" pitchFamily="2" charset="0"/>
              </a:rPr>
              <a:t> / </a:t>
            </a:r>
            <a:r>
              <a:rPr lang="en-US" sz="900" dirty="0" err="1" smtClean="0">
                <a:latin typeface="ETH Light" panose="02000403040000020004" pitchFamily="2" charset="0"/>
              </a:rPr>
              <a:t>Wolley</a:t>
            </a:r>
            <a:r>
              <a:rPr lang="en-US" sz="900" dirty="0">
                <a:latin typeface="ETH Light" panose="02000403040000020004" pitchFamily="2" charset="0"/>
              </a:rPr>
              <a:t>, A.W., </a:t>
            </a:r>
            <a:r>
              <a:rPr lang="en-US" sz="900" dirty="0" err="1">
                <a:latin typeface="ETH Light" panose="02000403040000020004" pitchFamily="2" charset="0"/>
              </a:rPr>
              <a:t>Chabris</a:t>
            </a:r>
            <a:r>
              <a:rPr lang="en-US" sz="900" dirty="0">
                <a:latin typeface="ETH Light" panose="02000403040000020004" pitchFamily="2" charset="0"/>
              </a:rPr>
              <a:t>, C.F., </a:t>
            </a:r>
            <a:r>
              <a:rPr lang="en-US" sz="900" dirty="0" err="1">
                <a:latin typeface="ETH Light" panose="02000403040000020004" pitchFamily="2" charset="0"/>
              </a:rPr>
              <a:t>Pentland</a:t>
            </a:r>
            <a:r>
              <a:rPr lang="en-US" sz="900" dirty="0">
                <a:latin typeface="ETH Light" panose="02000403040000020004" pitchFamily="2" charset="0"/>
              </a:rPr>
              <a:t>, N.H. &amp; Malone, T.W. (2010). Evidence for </a:t>
            </a:r>
            <a:r>
              <a:rPr lang="en-US" sz="900" dirty="0" smtClean="0">
                <a:latin typeface="ETH Light" panose="02000403040000020004" pitchFamily="2" charset="0"/>
              </a:rPr>
              <a:t>a collective </a:t>
            </a:r>
            <a:r>
              <a:rPr lang="en-US" sz="900" dirty="0">
                <a:latin typeface="ETH Light" panose="02000403040000020004" pitchFamily="2" charset="0"/>
              </a:rPr>
              <a:t>Intelligence factor in the performance of human groups. Science, 330, 686-688</a:t>
            </a:r>
            <a:r>
              <a:rPr lang="en-US" sz="900" dirty="0" smtClean="0">
                <a:latin typeface="ETH Light" panose="02000403040000020004" pitchFamily="2" charset="0"/>
              </a:rPr>
              <a:t>. </a:t>
            </a:r>
            <a:endParaRPr lang="de-CH" sz="900" dirty="0">
              <a:latin typeface="ETH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62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Aufgaben für Supervisors -II		</a:t>
            </a:r>
            <a:r>
              <a:rPr lang="de-CH" dirty="0" err="1" smtClean="0"/>
              <a:t>Applications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                 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Gender </a:t>
            </a:r>
            <a:r>
              <a:rPr lang="de-CH" b="1" dirty="0" err="1" smtClean="0"/>
              <a:t>biases</a:t>
            </a:r>
            <a:r>
              <a:rPr lang="de-CH" b="1" dirty="0" smtClean="0"/>
              <a:t> </a:t>
            </a:r>
            <a:r>
              <a:rPr lang="de-CH" dirty="0" smtClean="0"/>
              <a:t>bei der Beurteilung der Qualifizierung von Frauen und Männern beachten; </a:t>
            </a:r>
            <a:r>
              <a:rPr lang="de-CH" dirty="0" err="1" smtClean="0"/>
              <a:t>Biases</a:t>
            </a:r>
            <a:r>
              <a:rPr lang="de-CH" dirty="0" smtClean="0"/>
              <a:t> sind bei Frauen und Männern vorhanden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b="1" dirty="0" smtClean="0"/>
              <a:t>Aktive Suche</a:t>
            </a:r>
            <a:r>
              <a:rPr lang="de-CH" dirty="0" smtClean="0"/>
              <a:t> nach Frauen 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(unterstützt durch Netzwerke)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Regelmässige «</a:t>
            </a:r>
            <a:r>
              <a:rPr lang="de-CH" b="1" dirty="0" smtClean="0"/>
              <a:t>Karriere Gespräche</a:t>
            </a:r>
            <a:r>
              <a:rPr lang="de-CH" dirty="0" smtClean="0"/>
              <a:t>» mit allen jungen Forscherinnen und Forschern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1" y="3417841"/>
            <a:ext cx="2149810" cy="12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 bwMode="auto">
          <a:xfrm>
            <a:off x="5518485" y="794083"/>
            <a:ext cx="2871536" cy="914400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Aufgaben für Hochschulen/ die ETH Zürich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Make</a:t>
            </a:r>
            <a:r>
              <a:rPr lang="de-CH" dirty="0" smtClean="0"/>
              <a:t> all «</a:t>
            </a:r>
            <a:r>
              <a:rPr lang="de-CH" b="1" dirty="0" err="1" smtClean="0"/>
              <a:t>feel</a:t>
            </a:r>
            <a:r>
              <a:rPr lang="de-CH" b="1" dirty="0" smtClean="0"/>
              <a:t> at </a:t>
            </a:r>
            <a:r>
              <a:rPr lang="de-CH" b="1" dirty="0" err="1" smtClean="0"/>
              <a:t>home</a:t>
            </a:r>
            <a:r>
              <a:rPr lang="de-CH" dirty="0" smtClean="0"/>
              <a:t>» </a:t>
            </a:r>
          </a:p>
          <a:p>
            <a:endParaRPr lang="de-CH" dirty="0"/>
          </a:p>
          <a:p>
            <a:r>
              <a:rPr lang="de-CH" b="1" dirty="0" smtClean="0"/>
              <a:t>Gender Action Plan, </a:t>
            </a:r>
            <a:r>
              <a:rPr lang="de-CH" dirty="0" smtClean="0"/>
              <a:t>zentral und auf der Ebene der Departemente</a:t>
            </a:r>
          </a:p>
          <a:p>
            <a:endParaRPr lang="de-CH" dirty="0"/>
          </a:p>
          <a:p>
            <a:r>
              <a:rPr lang="de-CH" dirty="0" smtClean="0"/>
              <a:t>Schwierigkeiten junger (weiblicher) Forschenden, speziell solcher mit </a:t>
            </a:r>
            <a:r>
              <a:rPr lang="de-CH" b="1" dirty="0" smtClean="0"/>
              <a:t>familiären Aufgaben </a:t>
            </a:r>
            <a:r>
              <a:rPr lang="de-CH" dirty="0" smtClean="0"/>
              <a:t>erkennen und Lösungen anbieten</a:t>
            </a:r>
          </a:p>
          <a:p>
            <a:endParaRPr lang="de-CH" dirty="0"/>
          </a:p>
          <a:p>
            <a:r>
              <a:rPr lang="de-CH" b="1" dirty="0" smtClean="0"/>
              <a:t>Zahlen</a:t>
            </a:r>
            <a:r>
              <a:rPr lang="de-CH" dirty="0" smtClean="0"/>
              <a:t> verbessern (Monitoring), und </a:t>
            </a:r>
            <a:r>
              <a:rPr lang="de-CH" b="1" dirty="0" smtClean="0"/>
              <a:t>Kultur</a:t>
            </a:r>
            <a:r>
              <a:rPr lang="de-CH" dirty="0" smtClean="0"/>
              <a:t> im Blick haben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81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Vier Handlungsfelder im GAP der ETH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Karrieren</a:t>
            </a:r>
            <a:r>
              <a:rPr lang="en-GB" dirty="0" smtClean="0"/>
              <a:t> und </a:t>
            </a:r>
            <a:r>
              <a:rPr lang="en-GB" dirty="0" err="1" smtClean="0"/>
              <a:t>Karriereentwicklung</a:t>
            </a:r>
            <a:r>
              <a:rPr lang="en-GB" dirty="0" smtClean="0"/>
              <a:t>  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Integration </a:t>
            </a:r>
            <a:r>
              <a:rPr lang="en-GB" dirty="0" smtClean="0"/>
              <a:t>gender-</a:t>
            </a:r>
            <a:r>
              <a:rPr lang="en-GB" dirty="0" err="1" smtClean="0"/>
              <a:t>spezifischer</a:t>
            </a:r>
            <a:r>
              <a:rPr lang="en-GB" dirty="0" smtClean="0"/>
              <a:t> </a:t>
            </a:r>
            <a:r>
              <a:rPr lang="en-GB" dirty="0" err="1" smtClean="0"/>
              <a:t>Aspekte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err="1" smtClean="0"/>
              <a:t>Forschung</a:t>
            </a:r>
            <a:r>
              <a:rPr lang="en-GB" dirty="0" smtClean="0"/>
              <a:t> und </a:t>
            </a:r>
            <a:r>
              <a:rPr lang="en-GB" dirty="0" err="1" smtClean="0"/>
              <a:t>Lehre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Vereinbarkeit</a:t>
            </a:r>
            <a:r>
              <a:rPr lang="en-GB" dirty="0" smtClean="0"/>
              <a:t> von Studium/</a:t>
            </a:r>
            <a:r>
              <a:rPr lang="en-GB" dirty="0" err="1" smtClean="0"/>
              <a:t>Arbeit</a:t>
            </a:r>
            <a:r>
              <a:rPr lang="en-GB" dirty="0" smtClean="0"/>
              <a:t> und </a:t>
            </a:r>
            <a:r>
              <a:rPr lang="en-GB" dirty="0" err="1" smtClean="0"/>
              <a:t>familiären</a:t>
            </a:r>
            <a:r>
              <a:rPr lang="en-GB" dirty="0" smtClean="0"/>
              <a:t> </a:t>
            </a:r>
            <a:r>
              <a:rPr lang="en-GB" dirty="0" err="1" smtClean="0"/>
              <a:t>Aufgaben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Verhinderung</a:t>
            </a:r>
            <a:r>
              <a:rPr lang="en-GB" dirty="0" smtClean="0"/>
              <a:t> und </a:t>
            </a:r>
            <a:r>
              <a:rPr lang="en-GB" dirty="0" err="1" smtClean="0"/>
              <a:t>Bekämpfung</a:t>
            </a:r>
            <a:r>
              <a:rPr lang="en-GB" dirty="0" smtClean="0"/>
              <a:t> von </a:t>
            </a:r>
            <a:r>
              <a:rPr lang="en-GB" dirty="0" err="1" smtClean="0"/>
              <a:t>Diskriminierung</a:t>
            </a:r>
            <a:r>
              <a:rPr lang="en-GB" dirty="0" smtClean="0"/>
              <a:t> und </a:t>
            </a:r>
            <a:r>
              <a:rPr lang="en-GB" dirty="0" err="1" smtClean="0"/>
              <a:t>sexueller</a:t>
            </a:r>
            <a:r>
              <a:rPr lang="en-GB" dirty="0" smtClean="0"/>
              <a:t> </a:t>
            </a:r>
            <a:r>
              <a:rPr lang="en-GB" dirty="0" err="1" smtClean="0"/>
              <a:t>Belästigung</a:t>
            </a:r>
            <a:r>
              <a:rPr lang="en-GB" dirty="0" smtClean="0"/>
              <a:t> </a:t>
            </a:r>
            <a:endParaRPr lang="en-GB" dirty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7" y="840347"/>
            <a:ext cx="1506827" cy="15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79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Resumé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Gender Equality in der Wissenschaft ist </a:t>
            </a:r>
            <a:r>
              <a:rPr lang="de-CH" b="1" dirty="0" smtClean="0"/>
              <a:t>nicht realisiert</a:t>
            </a:r>
            <a:r>
              <a:rPr lang="de-CH" dirty="0" smtClean="0"/>
              <a:t>, vor allem in MINT-Bereichen</a:t>
            </a:r>
          </a:p>
          <a:p>
            <a:endParaRPr lang="de-CH" dirty="0"/>
          </a:p>
          <a:p>
            <a:r>
              <a:rPr lang="de-CH" b="1" dirty="0" smtClean="0"/>
              <a:t>Zahlen und Kulturen </a:t>
            </a:r>
            <a:r>
              <a:rPr lang="de-CH" dirty="0" smtClean="0"/>
              <a:t>sind das Problem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Ohne bewussten Umgang mit </a:t>
            </a:r>
            <a:r>
              <a:rPr lang="de-CH" b="1" dirty="0" smtClean="0"/>
              <a:t>Stereotypen</a:t>
            </a:r>
            <a:r>
              <a:rPr lang="de-CH" dirty="0" smtClean="0"/>
              <a:t> wird sich nicht viel ändern    </a:t>
            </a:r>
          </a:p>
          <a:p>
            <a:endParaRPr lang="de-CH" dirty="0"/>
          </a:p>
          <a:p>
            <a:r>
              <a:rPr lang="de-CH" dirty="0" smtClean="0"/>
              <a:t>Die </a:t>
            </a:r>
            <a:r>
              <a:rPr lang="de-CH" b="1" dirty="0" smtClean="0"/>
              <a:t>Hochschulen</a:t>
            </a:r>
            <a:r>
              <a:rPr lang="de-CH" dirty="0" smtClean="0"/>
              <a:t> können/müssen etwas tun; noch wichtiger sind </a:t>
            </a:r>
            <a:r>
              <a:rPr lang="de-CH" b="1" dirty="0" smtClean="0"/>
              <a:t>gesellschaftliche Veränderungen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7" name="AutoShape 2" descr="Bildergebnis für chang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4" descr="Bildergebnis für chang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6" descr="Bildergebnis für chang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99" y="2217738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75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sind die Zahlen?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Frauen an Universitäten der Schweiz – allgemein</a:t>
            </a:r>
          </a:p>
          <a:p>
            <a:pPr lvl="1"/>
            <a:r>
              <a:rPr lang="de-CH" sz="1300" dirty="0" smtClean="0"/>
              <a:t>2017: 50.6% Frauenanteil Studierende </a:t>
            </a:r>
          </a:p>
          <a:p>
            <a:pPr lvl="1"/>
            <a:r>
              <a:rPr lang="de-CH" sz="1300" dirty="0" smtClean="0"/>
              <a:t>2017: 52.4% Frauenanteil Bachelorabschlüsse; 51.0</a:t>
            </a:r>
            <a:r>
              <a:rPr lang="de-CH" sz="1300" dirty="0"/>
              <a:t>% Frauenanteil Masterabschlüsse</a:t>
            </a:r>
            <a:r>
              <a:rPr lang="de-CH" sz="1300" dirty="0" smtClean="0"/>
              <a:t>; 44.8%</a:t>
            </a:r>
            <a:r>
              <a:rPr lang="de-CH" sz="1300" dirty="0"/>
              <a:t> Frauenanteil</a:t>
            </a:r>
            <a:r>
              <a:rPr lang="de-CH" sz="1300" dirty="0" smtClean="0"/>
              <a:t> Doktorate</a:t>
            </a:r>
          </a:p>
          <a:p>
            <a:pPr lvl="1"/>
            <a:r>
              <a:rPr lang="de-CH" sz="1300" dirty="0" smtClean="0"/>
              <a:t>2016: 44.4% Frauenanteil Personal (22.2% Frauenanteil Professuren; 28.3% Frauenanteil übrige Dozierende; 43.9</a:t>
            </a:r>
            <a:r>
              <a:rPr lang="de-CH" sz="1300" dirty="0"/>
              <a:t>% Frauenanteil </a:t>
            </a:r>
            <a:r>
              <a:rPr lang="de-CH" sz="1300" dirty="0" smtClean="0"/>
              <a:t>Assist. + wiss. Mitarbeitende; 58.4% Frauenanteil Direktion + </a:t>
            </a:r>
            <a:r>
              <a:rPr lang="de-CH" sz="1300" dirty="0" err="1" smtClean="0"/>
              <a:t>admin</a:t>
            </a:r>
            <a:r>
              <a:rPr lang="de-CH" sz="1300" dirty="0" smtClean="0"/>
              <a:t>.-techn. Personal)</a:t>
            </a:r>
          </a:p>
          <a:p>
            <a:r>
              <a:rPr lang="de-CH" sz="2000" dirty="0" smtClean="0"/>
              <a:t>Frauen an Fachhochschulen der </a:t>
            </a:r>
            <a:r>
              <a:rPr lang="de-CH" sz="2000" dirty="0"/>
              <a:t>Schweiz – </a:t>
            </a:r>
            <a:r>
              <a:rPr lang="de-CH" sz="2000" dirty="0" smtClean="0"/>
              <a:t>allgemein</a:t>
            </a:r>
          </a:p>
          <a:p>
            <a:pPr lvl="1"/>
            <a:r>
              <a:rPr lang="de-CH" sz="1300" dirty="0" smtClean="0"/>
              <a:t>2017: 46.5% Frauenanteil Studierende </a:t>
            </a:r>
            <a:endParaRPr lang="de-CH" sz="1300" dirty="0"/>
          </a:p>
          <a:p>
            <a:pPr lvl="1"/>
            <a:r>
              <a:rPr lang="de-CH" sz="1300" dirty="0"/>
              <a:t>2017: </a:t>
            </a:r>
            <a:r>
              <a:rPr lang="de-CH" sz="1300" dirty="0" smtClean="0"/>
              <a:t>49.1% </a:t>
            </a:r>
            <a:r>
              <a:rPr lang="de-CH" sz="1300" dirty="0"/>
              <a:t>Frauenanteil Bachelorabschlüsse; </a:t>
            </a:r>
            <a:r>
              <a:rPr lang="de-CH" sz="1300" dirty="0" smtClean="0"/>
              <a:t>47.7% </a:t>
            </a:r>
            <a:r>
              <a:rPr lang="de-CH" sz="1300" dirty="0"/>
              <a:t>Frauenanteil </a:t>
            </a:r>
            <a:r>
              <a:rPr lang="de-CH" sz="1300" dirty="0" smtClean="0"/>
              <a:t>Masterabschlüsse</a:t>
            </a:r>
          </a:p>
          <a:p>
            <a:pPr lvl="1"/>
            <a:r>
              <a:rPr lang="de-CH" sz="1300" dirty="0" smtClean="0"/>
              <a:t>2016</a:t>
            </a:r>
            <a:r>
              <a:rPr lang="de-CH" sz="1300" dirty="0"/>
              <a:t>: </a:t>
            </a:r>
            <a:r>
              <a:rPr lang="de-CH" sz="1300" dirty="0" smtClean="0"/>
              <a:t>42.8% </a:t>
            </a:r>
            <a:r>
              <a:rPr lang="de-CH" sz="1300" dirty="0"/>
              <a:t>Frauenanteil Personal (</a:t>
            </a:r>
            <a:r>
              <a:rPr lang="de-CH" sz="1300" dirty="0" smtClean="0"/>
              <a:t>25.6% </a:t>
            </a:r>
            <a:r>
              <a:rPr lang="de-CH" sz="1300" dirty="0"/>
              <a:t>Frauenanteil </a:t>
            </a:r>
            <a:r>
              <a:rPr lang="de-CH" sz="1300" dirty="0" smtClean="0"/>
              <a:t>Dozierende mit Führungsverantwortung; 37.7% </a:t>
            </a:r>
            <a:r>
              <a:rPr lang="de-CH" sz="1300" dirty="0"/>
              <a:t>Frauenanteil übrige Dozentinnen; </a:t>
            </a:r>
            <a:r>
              <a:rPr lang="de-CH" sz="1300" dirty="0" smtClean="0"/>
              <a:t>35.9% Frauenanteil Lehrkörper; 39.3% </a:t>
            </a:r>
            <a:r>
              <a:rPr lang="de-CH" sz="1300" dirty="0"/>
              <a:t>Frauenanteil Assist. + wiss. Mitarbeitende; </a:t>
            </a:r>
            <a:r>
              <a:rPr lang="de-CH" sz="1300" dirty="0" smtClean="0"/>
              <a:t>60.6% </a:t>
            </a:r>
            <a:r>
              <a:rPr lang="de-CH" sz="1300" dirty="0"/>
              <a:t>Frauenanteil Direktion + </a:t>
            </a:r>
            <a:r>
              <a:rPr lang="de-CH" sz="1300" dirty="0" err="1"/>
              <a:t>admin</a:t>
            </a:r>
            <a:r>
              <a:rPr lang="de-CH" sz="1300" dirty="0"/>
              <a:t>.-techn. Personal)</a:t>
            </a:r>
          </a:p>
          <a:p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9638" y="5921544"/>
            <a:ext cx="8701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Bundesamt </a:t>
            </a:r>
            <a:r>
              <a:rPr lang="de-CH" sz="900" dirty="0">
                <a:latin typeface="ETH Light" panose="02000403040000020004" pitchFamily="2" charset="0"/>
              </a:rPr>
              <a:t>für Statistik: </a:t>
            </a:r>
            <a:r>
              <a:rPr lang="de-CH" sz="900" dirty="0">
                <a:latin typeface="ETH Light" panose="02000403040000020004" pitchFamily="2" charset="0"/>
                <a:hlinkClick r:id="rId2"/>
              </a:rPr>
              <a:t>https://</a:t>
            </a:r>
            <a:r>
              <a:rPr lang="de-CH" sz="900" dirty="0" smtClean="0">
                <a:latin typeface="ETH Light" panose="02000403040000020004" pitchFamily="2" charset="0"/>
                <a:hlinkClick r:id="rId2"/>
              </a:rPr>
              <a:t>www.bfs.admin.ch/bfs/de/home/statistiken/bildung-wissenschaft/personen-ausbildung/tertiaerstufe-hochschulen.html</a:t>
            </a:r>
            <a:r>
              <a:rPr lang="de-CH" sz="900" dirty="0" smtClean="0">
                <a:latin typeface="ETH Light" panose="02000403040000020004" pitchFamily="2" charset="0"/>
              </a:rPr>
              <a:t> Abgerufen am 24.07.2018. Bundesamt für Statistik</a:t>
            </a:r>
            <a:r>
              <a:rPr lang="de-CH" sz="900" dirty="0">
                <a:latin typeface="ETH Light" panose="02000403040000020004" pitchFamily="2" charset="0"/>
              </a:rPr>
              <a:t>: </a:t>
            </a:r>
            <a:r>
              <a:rPr lang="de-CH" sz="900" dirty="0">
                <a:latin typeface="ETH Light" panose="02000403040000020004" pitchFamily="2" charset="0"/>
                <a:hlinkClick r:id="rId3"/>
              </a:rPr>
              <a:t>https://</a:t>
            </a:r>
            <a:r>
              <a:rPr lang="de-CH" sz="900" dirty="0" smtClean="0">
                <a:latin typeface="ETH Light" panose="02000403040000020004" pitchFamily="2" charset="0"/>
                <a:hlinkClick r:id="rId3"/>
              </a:rPr>
              <a:t>www.bfs.admin.ch/bfs/de/home/statistiken/bildung-wissenschaft/bildungsabschluesse/tertiaerstufe-hochschulen.html Abgerufen am 24.07.2018</a:t>
            </a:r>
            <a:r>
              <a:rPr lang="de-CH" sz="900" dirty="0" smtClean="0">
                <a:latin typeface="ETH Light" panose="02000403040000020004" pitchFamily="2" charset="0"/>
              </a:rPr>
              <a:t>. Bundesamt für Statistik: </a:t>
            </a:r>
            <a:r>
              <a:rPr lang="de-CH" sz="900" dirty="0">
                <a:latin typeface="ETH Light" panose="02000403040000020004" pitchFamily="2" charset="0"/>
                <a:hlinkClick r:id="rId4"/>
              </a:rPr>
              <a:t>https://</a:t>
            </a:r>
            <a:r>
              <a:rPr lang="de-CH" sz="900" dirty="0" smtClean="0">
                <a:latin typeface="ETH Light" panose="02000403040000020004" pitchFamily="2" charset="0"/>
                <a:hlinkClick r:id="rId4"/>
              </a:rPr>
              <a:t>www.bfs.admin.ch/bfs/de/home/statistiken/bildung-wissenschaft/personal-bildungsinstitutionen/tertiaerstufe-hochschulen.html</a:t>
            </a:r>
            <a:r>
              <a:rPr lang="de-CH" sz="900" dirty="0" smtClean="0">
                <a:latin typeface="ETH Light" panose="02000403040000020004" pitchFamily="2" charset="0"/>
              </a:rPr>
              <a:t> Abgerufen am 24.07.2018.</a:t>
            </a:r>
            <a:endParaRPr lang="de-CH" sz="900" dirty="0">
              <a:latin typeface="ETH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247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sind die Zahlen?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Frauen an Universitäten der Schweiz – in den MINT Fächern</a:t>
            </a:r>
          </a:p>
          <a:p>
            <a:pPr lvl="1"/>
            <a:r>
              <a:rPr lang="de-CH" sz="1300" dirty="0" smtClean="0"/>
              <a:t>2017: 37.4% </a:t>
            </a:r>
            <a:r>
              <a:rPr lang="de-CH" sz="1300" dirty="0"/>
              <a:t>Frauenanteil Studierende </a:t>
            </a:r>
          </a:p>
          <a:p>
            <a:pPr lvl="1"/>
            <a:r>
              <a:rPr lang="de-CH" sz="1300" dirty="0"/>
              <a:t>2017: </a:t>
            </a:r>
            <a:r>
              <a:rPr lang="de-CH" sz="1300" dirty="0" smtClean="0"/>
              <a:t>36.3% </a:t>
            </a:r>
            <a:r>
              <a:rPr lang="de-CH" sz="1300" dirty="0"/>
              <a:t>Frauenanteil Bachelorabschlüsse; </a:t>
            </a:r>
            <a:r>
              <a:rPr lang="de-CH" sz="1300" dirty="0" smtClean="0"/>
              <a:t>36.2% </a:t>
            </a:r>
            <a:r>
              <a:rPr lang="de-CH" sz="1300" dirty="0"/>
              <a:t>Frauenanteil Masterabschlüsse; </a:t>
            </a:r>
            <a:r>
              <a:rPr lang="de-CH" sz="1300" dirty="0" smtClean="0"/>
              <a:t>37.8% </a:t>
            </a:r>
            <a:r>
              <a:rPr lang="de-CH" sz="1300" dirty="0"/>
              <a:t>Frauenanteil Doktorate</a:t>
            </a:r>
          </a:p>
          <a:p>
            <a:pPr lvl="1"/>
            <a:r>
              <a:rPr lang="de-CH" sz="1300" dirty="0"/>
              <a:t>2016: </a:t>
            </a:r>
            <a:r>
              <a:rPr lang="de-CH" sz="1300" dirty="0" smtClean="0"/>
              <a:t>34.5% </a:t>
            </a:r>
            <a:r>
              <a:rPr lang="de-CH" sz="1300" dirty="0"/>
              <a:t>Frauenanteil Personal </a:t>
            </a:r>
            <a:r>
              <a:rPr lang="de-CH" sz="1300" dirty="0" smtClean="0"/>
              <a:t>(14.1% </a:t>
            </a:r>
            <a:r>
              <a:rPr lang="de-CH" sz="1300" dirty="0"/>
              <a:t>Frauenanteil Professuren; </a:t>
            </a:r>
            <a:r>
              <a:rPr lang="de-CH" sz="1300" dirty="0" smtClean="0"/>
              <a:t>17.6% </a:t>
            </a:r>
            <a:r>
              <a:rPr lang="de-CH" sz="1300" dirty="0"/>
              <a:t>Frauenanteil übrige Dozierende; </a:t>
            </a:r>
            <a:r>
              <a:rPr lang="de-CH" sz="1300" dirty="0" smtClean="0"/>
              <a:t>33.1% </a:t>
            </a:r>
            <a:r>
              <a:rPr lang="de-CH" sz="1300" dirty="0"/>
              <a:t>Frauenanteil Assist. + wiss. Mitarbeitende; </a:t>
            </a:r>
            <a:r>
              <a:rPr lang="de-CH" sz="1300" dirty="0" smtClean="0"/>
              <a:t>50.9% </a:t>
            </a:r>
            <a:r>
              <a:rPr lang="de-CH" sz="1300" dirty="0"/>
              <a:t>Frauenanteil Direktion + </a:t>
            </a:r>
            <a:r>
              <a:rPr lang="de-CH" sz="1300" dirty="0" err="1"/>
              <a:t>admin</a:t>
            </a:r>
            <a:r>
              <a:rPr lang="de-CH" sz="1300" dirty="0"/>
              <a:t>.-techn. Personal</a:t>
            </a:r>
            <a:r>
              <a:rPr lang="de-CH" sz="1300" dirty="0" smtClean="0"/>
              <a:t>)</a:t>
            </a:r>
          </a:p>
          <a:p>
            <a:r>
              <a:rPr lang="de-CH" sz="2000" dirty="0"/>
              <a:t>Frauen </a:t>
            </a:r>
            <a:r>
              <a:rPr lang="de-CH" sz="2000" dirty="0" smtClean="0"/>
              <a:t>an Fachhochschulen </a:t>
            </a:r>
            <a:r>
              <a:rPr lang="de-CH" sz="2000" dirty="0"/>
              <a:t>der Schweiz – in den MINT Fächern</a:t>
            </a:r>
          </a:p>
          <a:p>
            <a:pPr lvl="1"/>
            <a:r>
              <a:rPr lang="de-CH" sz="1300" dirty="0" smtClean="0"/>
              <a:t>2017: 18.8% </a:t>
            </a:r>
            <a:r>
              <a:rPr lang="de-CH" sz="1300" dirty="0"/>
              <a:t>Frauenanteil Studierende </a:t>
            </a:r>
          </a:p>
          <a:p>
            <a:pPr lvl="1"/>
            <a:r>
              <a:rPr lang="de-CH" sz="1300" dirty="0"/>
              <a:t>2017: </a:t>
            </a:r>
            <a:r>
              <a:rPr lang="de-CH" sz="1300" dirty="0" smtClean="0"/>
              <a:t>16.8% </a:t>
            </a:r>
            <a:r>
              <a:rPr lang="de-CH" sz="1300" dirty="0"/>
              <a:t>Frauenanteil Bachelorabschlüsse; </a:t>
            </a:r>
            <a:r>
              <a:rPr lang="de-CH" sz="1300" dirty="0" smtClean="0"/>
              <a:t>22.8% </a:t>
            </a:r>
            <a:r>
              <a:rPr lang="de-CH" sz="1300" dirty="0"/>
              <a:t>Frauenanteil Masterabschlüsse</a:t>
            </a:r>
          </a:p>
          <a:p>
            <a:pPr lvl="1"/>
            <a:r>
              <a:rPr lang="de-CH" sz="1300" dirty="0"/>
              <a:t>2016: </a:t>
            </a:r>
            <a:r>
              <a:rPr lang="de-CH" sz="1300" dirty="0" smtClean="0"/>
              <a:t>25.5% </a:t>
            </a:r>
            <a:r>
              <a:rPr lang="de-CH" sz="1300" dirty="0"/>
              <a:t>Frauenanteil Personal </a:t>
            </a:r>
            <a:r>
              <a:rPr lang="de-CH" sz="1300" dirty="0" smtClean="0"/>
              <a:t>(11.0% </a:t>
            </a:r>
            <a:r>
              <a:rPr lang="de-CH" sz="1300" dirty="0"/>
              <a:t>Frauenanteil </a:t>
            </a:r>
            <a:r>
              <a:rPr lang="de-CH" sz="1300" dirty="0" smtClean="0"/>
              <a:t>Professuren; 17.6% </a:t>
            </a:r>
            <a:r>
              <a:rPr lang="de-CH" sz="1300" dirty="0"/>
              <a:t>Frauenanteil übrige Dozentinnen; </a:t>
            </a:r>
            <a:r>
              <a:rPr lang="de-CH" sz="1300" dirty="0" smtClean="0"/>
              <a:t>25.1% </a:t>
            </a:r>
            <a:r>
              <a:rPr lang="de-CH" sz="1300" dirty="0"/>
              <a:t>Frauenanteil Assist. + wiss. Mitarbeitende; </a:t>
            </a:r>
            <a:r>
              <a:rPr lang="de-CH" sz="1300" dirty="0" smtClean="0"/>
              <a:t>50.9% </a:t>
            </a:r>
            <a:r>
              <a:rPr lang="de-CH" sz="1300" dirty="0"/>
              <a:t>Frauenanteil Direktion + </a:t>
            </a:r>
            <a:r>
              <a:rPr lang="de-CH" sz="1300" dirty="0" err="1"/>
              <a:t>admin</a:t>
            </a:r>
            <a:r>
              <a:rPr lang="de-CH" sz="1300" dirty="0"/>
              <a:t>.-techn. Personal)</a:t>
            </a: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8" name="Textfeld 6"/>
          <p:cNvSpPr txBox="1"/>
          <p:nvPr/>
        </p:nvSpPr>
        <p:spPr>
          <a:xfrm>
            <a:off x="299638" y="5921544"/>
            <a:ext cx="8701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de-CH" sz="900" dirty="0" smtClean="0">
                <a:latin typeface="ETH Light" panose="02000403040000020004" pitchFamily="2" charset="0"/>
              </a:rPr>
              <a:t>Source: Bundesamt </a:t>
            </a:r>
            <a:r>
              <a:rPr lang="de-CH" sz="900" dirty="0">
                <a:latin typeface="ETH Light" panose="02000403040000020004" pitchFamily="2" charset="0"/>
              </a:rPr>
              <a:t>für </a:t>
            </a:r>
            <a:r>
              <a:rPr lang="de-CH" sz="900" dirty="0" smtClean="0">
                <a:latin typeface="ETH Light" panose="02000403040000020004" pitchFamily="2" charset="0"/>
              </a:rPr>
              <a:t>Statistik.</a:t>
            </a:r>
            <a:endParaRPr lang="de-CH" sz="900" dirty="0">
              <a:latin typeface="ETH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1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113" y="978408"/>
            <a:ext cx="8077200" cy="548640"/>
          </a:xfrm>
        </p:spPr>
        <p:txBody>
          <a:bodyPr>
            <a:normAutofit/>
          </a:bodyPr>
          <a:lstStyle/>
          <a:p>
            <a:r>
              <a:rPr lang="de-CH" dirty="0" smtClean="0"/>
              <a:t>Wie sieht es an der ETH Zürich aus?</a:t>
            </a:r>
            <a:endParaRPr lang="de-CH" dirty="0"/>
          </a:p>
        </p:txBody>
      </p:sp>
      <p:sp>
        <p:nvSpPr>
          <p:cNvPr id="16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916384" y="1794865"/>
            <a:ext cx="4158042" cy="42083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de-CH" sz="1400" dirty="0" smtClean="0"/>
          </a:p>
          <a:p>
            <a:r>
              <a:rPr lang="en-US" sz="3200" baseline="30000" dirty="0" err="1" smtClean="0"/>
              <a:t>Studentinnen</a:t>
            </a:r>
            <a:r>
              <a:rPr lang="en-US" sz="3200" baseline="30000" dirty="0" smtClean="0"/>
              <a:t>: 31% </a:t>
            </a:r>
            <a:endParaRPr lang="en-US" sz="3200" baseline="30000" dirty="0"/>
          </a:p>
          <a:p>
            <a:r>
              <a:rPr lang="en-US" sz="3200" baseline="30000" dirty="0" err="1" smtClean="0"/>
              <a:t>Doktorandinnen</a:t>
            </a:r>
            <a:r>
              <a:rPr lang="en-US" sz="3200" baseline="30000" dirty="0" smtClean="0"/>
              <a:t>:  32%</a:t>
            </a:r>
          </a:p>
          <a:p>
            <a:r>
              <a:rPr lang="de-DE" sz="3200" baseline="30000" dirty="0" smtClean="0"/>
              <a:t>Wiss. Mitarbeiterinnen:</a:t>
            </a:r>
            <a:r>
              <a:rPr lang="en-US" sz="3200" baseline="30000" dirty="0" smtClean="0"/>
              <a:t> 26% </a:t>
            </a:r>
          </a:p>
          <a:p>
            <a:r>
              <a:rPr lang="en-US" sz="3200" baseline="30000" dirty="0" err="1" smtClean="0"/>
              <a:t>Assistenzprofessorinnen</a:t>
            </a:r>
            <a:r>
              <a:rPr lang="en-US" sz="3200" baseline="30000" dirty="0" smtClean="0"/>
              <a:t>: 22%</a:t>
            </a:r>
          </a:p>
          <a:p>
            <a:r>
              <a:rPr lang="en-US" sz="3200" baseline="30000" dirty="0" smtClean="0"/>
              <a:t>Fest </a:t>
            </a:r>
            <a:r>
              <a:rPr lang="en-US" sz="3200" baseline="30000" dirty="0" err="1" smtClean="0"/>
              <a:t>angestellte</a:t>
            </a:r>
            <a:r>
              <a:rPr lang="en-US" sz="3200" baseline="30000" dirty="0" smtClean="0"/>
              <a:t> </a:t>
            </a:r>
            <a:r>
              <a:rPr lang="en-US" sz="3200" baseline="30000" dirty="0" err="1" smtClean="0"/>
              <a:t>Professorinnen</a:t>
            </a:r>
            <a:r>
              <a:rPr lang="en-US" sz="3200" baseline="30000" dirty="0" smtClean="0"/>
              <a:t>: 12%  </a:t>
            </a:r>
            <a:endParaRPr lang="en-US" sz="3200" baseline="30000" dirty="0"/>
          </a:p>
          <a:p>
            <a:pPr marL="0" indent="0">
              <a:buNone/>
            </a:pPr>
            <a:endParaRPr lang="en-US" sz="3200" baseline="30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CH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5" y="1469074"/>
            <a:ext cx="5040000" cy="4864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043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Leaky</a:t>
            </a:r>
            <a:r>
              <a:rPr lang="de-CH" dirty="0" smtClean="0"/>
              <a:t> Pipeline in Physik und Mathematik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7817"/>
            <a:ext cx="3879368" cy="37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51" y="1887817"/>
            <a:ext cx="3881049" cy="37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2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Leaky</a:t>
            </a:r>
            <a:r>
              <a:rPr lang="de-CH" dirty="0"/>
              <a:t> Pipeline </a:t>
            </a:r>
            <a:r>
              <a:rPr lang="de-CH" dirty="0" smtClean="0"/>
              <a:t>in Gesundheitswissenschaften und Biologie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7463"/>
            <a:ext cx="3879356" cy="37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44" y="1947463"/>
            <a:ext cx="3879356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85" y="753573"/>
            <a:ext cx="8382000" cy="766764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About</a:t>
            </a:r>
            <a:r>
              <a:rPr lang="de-CH" sz="2400" dirty="0" smtClean="0"/>
              <a:t> </a:t>
            </a:r>
            <a:r>
              <a:rPr lang="de-CH" sz="2400" dirty="0" err="1" smtClean="0"/>
              <a:t>numbers</a:t>
            </a:r>
            <a:r>
              <a:rPr lang="de-CH" sz="2400" dirty="0" smtClean="0"/>
              <a:t>: IARU Universitäten und die ETH Zürich</a:t>
            </a:r>
            <a:endParaRPr lang="de-C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5911"/>
            <a:ext cx="8461375" cy="930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654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Berufungsverfahren 2010-2014 </a:t>
            </a:r>
            <a:r>
              <a:rPr lang="de-CH" dirty="0"/>
              <a:t>and </a:t>
            </a:r>
            <a:r>
              <a:rPr lang="de-CH" dirty="0" smtClean="0"/>
              <a:t>Neuberufungen 2017 an der </a:t>
            </a:r>
            <a:r>
              <a:rPr lang="de-CH" dirty="0"/>
              <a:t>ETH </a:t>
            </a:r>
            <a:r>
              <a:rPr lang="de-CH" dirty="0" smtClean="0"/>
              <a:t>Zürich 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" y="1947600"/>
            <a:ext cx="4067308" cy="3924000"/>
          </a:xfrm>
          <a:ln w="3175">
            <a:solidFill>
              <a:schemeClr val="tx1"/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22,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Stelle für Chancengleichheit von Mann und Frau der ETH Zürich</a:t>
            </a:r>
            <a:endParaRPr lang="de-DE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4916384" y="1794865"/>
            <a:ext cx="4158042" cy="42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00000"/>
              </a:lnSpc>
              <a:spcBef>
                <a:spcPts val="600"/>
              </a:spcBef>
              <a:buSzTx/>
              <a:buFont typeface="Wingdings" pitchFamily="16" charset="2"/>
              <a:buNone/>
            </a:pPr>
            <a:endParaRPr lang="de-CH" sz="2000" kern="0" dirty="0" smtClean="0"/>
          </a:p>
          <a:p>
            <a:pPr defTabSz="914400">
              <a:lnSpc>
                <a:spcPct val="100000"/>
              </a:lnSpc>
              <a:spcBef>
                <a:spcPts val="600"/>
              </a:spcBef>
              <a:buSzTx/>
              <a:buFont typeface="Wingdings" pitchFamily="16" charset="2"/>
              <a:buNone/>
            </a:pPr>
            <a:endParaRPr lang="de-CH" sz="1400" kern="0" dirty="0" smtClean="0"/>
          </a:p>
          <a:p>
            <a:r>
              <a:rPr lang="en-US" sz="3200" baseline="30000" dirty="0" err="1" smtClean="0"/>
              <a:t>Neuberufungen</a:t>
            </a:r>
            <a:r>
              <a:rPr lang="en-US" sz="3200" baseline="30000" dirty="0" smtClean="0"/>
              <a:t> fest </a:t>
            </a:r>
            <a:r>
              <a:rPr lang="en-US" sz="3200" baseline="30000" dirty="0" err="1" smtClean="0"/>
              <a:t>angestellte</a:t>
            </a:r>
            <a:r>
              <a:rPr lang="en-US" sz="3200" baseline="30000" dirty="0" smtClean="0"/>
              <a:t> </a:t>
            </a:r>
            <a:r>
              <a:rPr lang="en-US" sz="3200" baseline="30000" dirty="0" err="1" smtClean="0"/>
              <a:t>Professorinnen</a:t>
            </a:r>
            <a:r>
              <a:rPr lang="en-US" sz="3200" baseline="30000" dirty="0" smtClean="0"/>
              <a:t>: 36%</a:t>
            </a:r>
          </a:p>
          <a:p>
            <a:r>
              <a:rPr lang="en-US" sz="3200" baseline="30000" dirty="0" err="1" smtClean="0"/>
              <a:t>Neuberufungen</a:t>
            </a:r>
            <a:r>
              <a:rPr lang="en-US" sz="3200" baseline="30000" dirty="0"/>
              <a:t> </a:t>
            </a:r>
            <a:r>
              <a:rPr lang="en-US" sz="3200" baseline="30000" dirty="0" err="1" smtClean="0"/>
              <a:t>Assistenzprofessorinnen</a:t>
            </a:r>
            <a:r>
              <a:rPr lang="en-US" sz="3200" baseline="30000" dirty="0" smtClean="0"/>
              <a:t>: 11.1%</a:t>
            </a:r>
            <a:endParaRPr lang="en-US" sz="3200" kern="0" baseline="30000" dirty="0" smtClean="0"/>
          </a:p>
          <a:p>
            <a:pPr defTabSz="914400">
              <a:lnSpc>
                <a:spcPct val="100000"/>
              </a:lnSpc>
              <a:spcBef>
                <a:spcPts val="600"/>
              </a:spcBef>
              <a:buSzTx/>
            </a:pPr>
            <a:endParaRPr lang="de-CH" sz="3200" kern="0" dirty="0"/>
          </a:p>
        </p:txBody>
      </p:sp>
    </p:spTree>
    <p:extLst>
      <p:ext uri="{BB962C8B-B14F-4D97-AF65-F5344CB8AC3E}">
        <p14:creationId xmlns:p14="http://schemas.microsoft.com/office/powerpoint/2010/main" val="273888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FOL_090907_EQUAL CC_Vorlag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FOL_090907_EQUAL CC_Vorlage</Template>
  <TotalTime>0</TotalTime>
  <Words>2304</Words>
  <Application>Microsoft Office PowerPoint</Application>
  <PresentationFormat>On-screen Show (4:3)</PresentationFormat>
  <Paragraphs>243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ETH Light</vt:lpstr>
      <vt:lpstr>Nimbus Roman No9 L</vt:lpstr>
      <vt:lpstr>Times New Roman</vt:lpstr>
      <vt:lpstr>Wingdings</vt:lpstr>
      <vt:lpstr>FOL_090907_EQUAL CC_Vorlage</vt:lpstr>
      <vt:lpstr>Benutzerdefiniertes Design</vt:lpstr>
      <vt:lpstr>Gender Equality in Science–  Zur Bedeutung von Gender Stereotypen</vt:lpstr>
      <vt:lpstr>Wieso Gender Equality?</vt:lpstr>
      <vt:lpstr>Wie sind die Zahlen?</vt:lpstr>
      <vt:lpstr>Wie sind die Zahlen?</vt:lpstr>
      <vt:lpstr>Wie sieht es an der ETH Zürich aus?</vt:lpstr>
      <vt:lpstr>Leaky Pipeline in Physik und Mathematik </vt:lpstr>
      <vt:lpstr>Leaky Pipeline in Gesundheitswissenschaften und Biologie</vt:lpstr>
      <vt:lpstr>About numbers: IARU Universitäten und die ETH Zürich</vt:lpstr>
      <vt:lpstr>Berufungsverfahren 2010-2014 and Neuberufungen 2017 an der ETH Zürich </vt:lpstr>
      <vt:lpstr>Beobachtungen….</vt:lpstr>
      <vt:lpstr>Stereotype - Definition:</vt:lpstr>
      <vt:lpstr>Über den Umgang mit Stereotypen</vt:lpstr>
      <vt:lpstr>Beobachtungen I:</vt:lpstr>
      <vt:lpstr>Beobachtungen II</vt:lpstr>
      <vt:lpstr>Beobachtungen III:</vt:lpstr>
      <vt:lpstr>Beobachtungen IV:</vt:lpstr>
      <vt:lpstr>Was können wir tun – I                     Awareness</vt:lpstr>
      <vt:lpstr>Was können wir tun – II                     Networking</vt:lpstr>
      <vt:lpstr>Aufgaben für Supervisors - I   Mentoring                   </vt:lpstr>
      <vt:lpstr>Aufgaben für Supervisors -II  Applications                    </vt:lpstr>
      <vt:lpstr>Aufgaben für Hochschulen/ die ETH Zürich</vt:lpstr>
      <vt:lpstr>Vier Handlungsfelder im GAP der ETH</vt:lpstr>
      <vt:lpstr>Resumé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&amp; Diversity Management</dc:title>
  <dc:creator>Monika Keller</dc:creator>
  <cp:lastModifiedBy>Schubert  Renate</cp:lastModifiedBy>
  <cp:revision>350</cp:revision>
  <cp:lastPrinted>2014-09-20T10:40:30Z</cp:lastPrinted>
  <dcterms:created xsi:type="dcterms:W3CDTF">2010-01-26T16:01:22Z</dcterms:created>
  <dcterms:modified xsi:type="dcterms:W3CDTF">2018-07-30T14:24:03Z</dcterms:modified>
</cp:coreProperties>
</file>